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90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91" r:id="rId12"/>
    <p:sldId id="276" r:id="rId13"/>
    <p:sldId id="270" r:id="rId14"/>
    <p:sldId id="274" r:id="rId15"/>
    <p:sldId id="292" r:id="rId16"/>
    <p:sldId id="275" r:id="rId17"/>
    <p:sldId id="277" r:id="rId18"/>
    <p:sldId id="293" r:id="rId19"/>
    <p:sldId id="282" r:id="rId20"/>
    <p:sldId id="285" r:id="rId21"/>
    <p:sldId id="286" r:id="rId22"/>
    <p:sldId id="289" r:id="rId23"/>
    <p:sldId id="287" r:id="rId24"/>
    <p:sldId id="294" r:id="rId25"/>
    <p:sldId id="25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4C"/>
    <a:srgbClr val="4BB2A4"/>
    <a:srgbClr val="D8F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960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5D8C1-C093-43B9-98D7-F7D1464F218F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08D5-A6AD-4945-BD68-15787654C1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77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3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4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287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43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21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9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061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727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974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509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7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252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07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37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650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01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9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48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0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43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2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204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0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85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8D5-A6AD-4945-BD68-15787654C1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16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48D18-DB74-435E-9BE9-48B046C9B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D41E33-A853-481B-ADD0-19496460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19B632-6075-4950-8463-560029498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6F0B44-24E6-4699-BCBE-F03C973D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F1F21-A5F0-44BF-97E4-1A60CFDD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6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E7216-EC27-4CD8-A47A-D86AFACB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BDED46-BF34-4381-A7AF-2690F5EFE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E539C-CD83-4FA2-84C1-81A488B3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798420-5586-43F4-9630-8BB56EF1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E0DF33-55BC-4E1C-96EA-6C98495D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38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13AD9A-FB84-464A-9231-58D33CB06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76B04D-9437-44D7-889A-457C4D0E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CED7AE-E328-4EB8-9CA8-9CE0F440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A2D27-DDE4-46B8-BF59-BEECC894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92C9E5-6EEA-4B66-9892-E02F610E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73570-7999-430A-94BB-E2940422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C4DC63-1732-45C1-B975-C381BE58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F71BDE-8B1F-4075-8849-C3DA97C9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570945-A837-4159-906F-AB7F1D4D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6A9E0F-3709-4449-8D91-4A87BAF3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F884B-25E7-4EBC-B51B-667F0BEF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8BA533-D410-4924-9A7C-C96AA6462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85ACE5-C6CF-4DC9-9A24-84867908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A559A-7BA4-4385-A878-02EA43B4D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EB698-D0E7-422A-9DAB-CAF9A884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4F0C7-293A-44DC-B199-7D8A3150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65258-52F5-47FB-AD3E-9AE0121E5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0AF49B-469F-43AD-9B0A-75EDC1485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CF094E-C7E9-46BB-BD07-E23CFC07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F88D23-8325-49DA-856A-6178117C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558995-58C9-473F-8CA7-8A6D20E2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2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0C174-B7E6-45BC-AB86-32AAE0F6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0C9933-C9C7-495C-8389-4EC70593E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524DE1-F191-4B87-8448-88630A47D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18BF92-01C0-46BB-A20C-5E37B5263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7BC00E-8B0A-499D-8102-90053CC6C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E538F2-6527-48D3-8033-68F90201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947722-8C5D-477A-A1B6-25D24E10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78E9A0-D0A6-4E0D-A597-4BE1B302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8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A1D84-CA33-403A-BBE0-DB9B2624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B8561B-787B-4187-9ED1-B5340419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A86AA4-E380-4CE8-AD9C-0D2AD17C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F515E6-55D8-4F54-9AC5-9DD6757B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A424B6-93BD-496A-A716-ED2F5930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0D5FE9-1911-4C6F-B4BB-C77ADDA6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F7BE3A-FEAF-4172-AAE6-466A3D56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3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EBE1D-BD76-4C3D-8B8B-8AA25446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447093-C68B-4C21-9BAA-2DF62A9C3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8C2253-73D6-43D4-81D0-272558FAD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8A96F7-AE0E-44F0-A2ED-2CA8E214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D4F00B-909B-477E-BCCC-9925C7C9A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4022D4-9A53-4B7B-A6D0-CC939929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0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9D16A-0E9D-4EF0-9D67-20518417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9FD0C5-0E59-4036-B0A2-FEBF1FA68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7E48CC-45AD-4971-8FCB-5F0EEAFF5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61FABC-FB80-4A03-A125-E6A44F8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CD006E-E4D7-4440-8CB3-CBA45444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5D21E6-B411-417C-90FB-49910A74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94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F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984DB8-3071-4BFE-89F8-DD74C839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2EFCF-381A-4467-AB09-81A97C63D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AFDABE-08BC-4316-914A-400D7353F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FEB62-F4D3-483A-8699-C6447A81AB21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481F0-F2F0-41EA-8D0D-33467C979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4BA6D4-CE25-4BD9-B54F-1C8E64222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DB441-5A21-490E-841E-DDF989E89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25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audio" Target="../media/media1.mp3"/><Relationship Id="rId16" Type="http://schemas.openxmlformats.org/officeDocument/2006/relationships/image" Target="../media/image12.png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audio" Target="../media/media1.mp3"/><Relationship Id="rId16" Type="http://schemas.openxmlformats.org/officeDocument/2006/relationships/image" Target="../media/image12.png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7839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DC7696-FEEB-4E86-BBD3-F260C4D6B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8282"/>
            <a:ext cx="12895385" cy="67621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F8AD6B-3CFA-4BD8-8DBB-8566D277F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487" y="-297765"/>
            <a:ext cx="14161477" cy="69436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214595-C650-4EBD-88C2-84C9A76A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771" y="2082131"/>
            <a:ext cx="3396055" cy="32664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623C0F-F96F-4040-A266-B37CF10B9D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6" y="3192291"/>
            <a:ext cx="2241728" cy="215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EA0B81D-26A8-474D-A3C6-3CF608FBA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1778">
            <a:off x="-423029" y="3645794"/>
            <a:ext cx="2253365" cy="216524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C8B6C5D-8EA4-4261-9E7C-D80F16FE1A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1778">
            <a:off x="9561573" y="2183988"/>
            <a:ext cx="3251239" cy="31240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6CD9C7-D264-4475-A50D-DFE877339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63" y="3192960"/>
            <a:ext cx="2867494" cy="2758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78D8EDB-9ABA-42A8-9B59-4149F2A9B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45" y="3549804"/>
            <a:ext cx="2239473" cy="21541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AAEF81C-AC9F-468B-9588-0BA17769EB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477" y="4478950"/>
            <a:ext cx="13340862" cy="404615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1359E29-5E26-4E50-823B-4BBE5CF35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2" y="4514071"/>
            <a:ext cx="12067278" cy="202336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21B3637-1B5C-4104-AA03-AB88780D54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99" y="2760498"/>
            <a:ext cx="3741083" cy="37132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46A935C-9F62-4BC5-9229-C489C31ADE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97" y="3465797"/>
            <a:ext cx="6271107" cy="372755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17C5805-7C78-4488-874C-345298C36F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2397">
            <a:off x="9488342" y="5286584"/>
            <a:ext cx="2722376" cy="375778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E666F12-E1BA-47B9-9217-E0C05BC5CC4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8" b="47345"/>
          <a:stretch/>
        </p:blipFill>
        <p:spPr>
          <a:xfrm rot="16454897">
            <a:off x="7967201" y="6564682"/>
            <a:ext cx="2229784" cy="149814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C611BD6-4F17-4BF8-BCE1-B8BE409108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0200">
            <a:off x="9241061" y="6138490"/>
            <a:ext cx="2631713" cy="366550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05B7A-D9AE-4AF3-BF7B-3E8FB613DB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33830">
            <a:off x="10262298" y="5586488"/>
            <a:ext cx="3622030" cy="284518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4A7F997-73D8-4E6D-8BE9-EEE5BEE350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30327">
            <a:off x="-1234424" y="5751561"/>
            <a:ext cx="3362767" cy="468373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EA755F3-A86E-4C4E-9723-ED8685D39A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46">
            <a:off x="-1075999" y="5836498"/>
            <a:ext cx="2640514" cy="207418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FBCD71D-3E11-4DA7-9A64-4D5E9302AB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0130">
            <a:off x="-215237" y="6144452"/>
            <a:ext cx="2722376" cy="3757789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4ADF8FD4-A3BC-47FE-847B-64D2F35777EC}"/>
              </a:ext>
            </a:extLst>
          </p:cNvPr>
          <p:cNvSpPr txBox="1"/>
          <p:nvPr/>
        </p:nvSpPr>
        <p:spPr>
          <a:xfrm rot="464511">
            <a:off x="1249584" y="393962"/>
            <a:ext cx="23567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err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Nối</a:t>
            </a:r>
            <a:endParaRPr lang="zh-CN" altLang="en-US" sz="11500" dirty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UTM Facebook K&amp;T" panose="02040603050506020204" pitchFamily="18" charset="0"/>
              <a:ea typeface="字魂20号-石头体" panose="00000500000000000000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7297E65-8240-407B-AD60-DDF5857E6CF0}"/>
              </a:ext>
            </a:extLst>
          </p:cNvPr>
          <p:cNvSpPr txBox="1"/>
          <p:nvPr/>
        </p:nvSpPr>
        <p:spPr>
          <a:xfrm rot="21249185">
            <a:off x="3470060" y="393964"/>
            <a:ext cx="32447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err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vòng</a:t>
            </a:r>
            <a:endParaRPr lang="zh-CN" altLang="en-US" sz="11500" dirty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UTM Facebook K&amp;T" panose="02040603050506020204" pitchFamily="18" charset="0"/>
              <a:ea typeface="字魂20号-石头体" panose="00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A8B00B8-5A99-4BFF-AC71-60FBC52E717B}"/>
              </a:ext>
            </a:extLst>
          </p:cNvPr>
          <p:cNvSpPr txBox="1"/>
          <p:nvPr/>
        </p:nvSpPr>
        <p:spPr>
          <a:xfrm rot="594393">
            <a:off x="6717658" y="321757"/>
            <a:ext cx="22204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字魂20号-石头体" panose="00000500000000000000" pitchFamily="2" charset="-122"/>
                <a:ea typeface="字魂20号-石头体" panose="00000500000000000000" pitchFamily="2" charset="-122"/>
              </a:defRPr>
            </a:lvl1pPr>
          </a:lstStyle>
          <a:p>
            <a:r>
              <a:rPr lang="en-US" altLang="zh-CN" dirty="0" err="1">
                <a:latin typeface="UTM Facebook K&amp;T" panose="02040603050506020204" pitchFamily="18" charset="0"/>
              </a:rPr>
              <a:t>tay</a:t>
            </a:r>
            <a:endParaRPr lang="zh-CN" altLang="en-US" dirty="0">
              <a:latin typeface="UTM Facebook K&amp;T" panose="020406030505060202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5F35F01-D24B-4735-B09C-EBE8FA69061C}"/>
              </a:ext>
            </a:extLst>
          </p:cNvPr>
          <p:cNvSpPr txBox="1"/>
          <p:nvPr/>
        </p:nvSpPr>
        <p:spPr>
          <a:xfrm rot="21021904">
            <a:off x="8786057" y="273477"/>
            <a:ext cx="21563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字魂20号-石头体" panose="00000500000000000000" pitchFamily="2" charset="-122"/>
                <a:ea typeface="字魂20号-石头体" panose="00000500000000000000" pitchFamily="2" charset="-122"/>
              </a:defRPr>
            </a:lvl1pPr>
          </a:lstStyle>
          <a:p>
            <a:r>
              <a:rPr lang="en-US" altLang="zh-CN" dirty="0" err="1">
                <a:latin typeface="UTM Facebook K&amp;T" panose="02040603050506020204" pitchFamily="18" charset="0"/>
              </a:rPr>
              <a:t>lớn</a:t>
            </a:r>
            <a:endParaRPr lang="zh-CN" altLang="en-US" dirty="0">
              <a:latin typeface="UTM Facebook K&amp;T" panose="020406030505060202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07FBDBF-3F89-4A63-9843-2AA77A8D4B21}"/>
              </a:ext>
            </a:extLst>
          </p:cNvPr>
          <p:cNvSpPr txBox="1"/>
          <p:nvPr/>
        </p:nvSpPr>
        <p:spPr>
          <a:xfrm>
            <a:off x="2514530" y="2278311"/>
            <a:ext cx="716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5000" spc="500" dirty="0">
                <a:solidFill>
                  <a:schemeClr val="bg1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V I E T N A M D O A N K E T</a:t>
            </a:r>
            <a:endParaRPr lang="zh-CN" altLang="en-US" sz="2000" kern="5000" spc="500" dirty="0">
              <a:solidFill>
                <a:schemeClr val="bg1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pic>
        <p:nvPicPr>
          <p:cNvPr id="57" name="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id="{99B726AB-D25B-4D16-8A0F-C0DEC5618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-1914554" y="3750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8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8698524" y="4048414"/>
            <a:ext cx="3473776" cy="2809586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知识梳理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6CFB84-4B45-48F3-9C29-FA15F81900D0}"/>
              </a:ext>
            </a:extLst>
          </p:cNvPr>
          <p:cNvGrpSpPr/>
          <p:nvPr/>
        </p:nvGrpSpPr>
        <p:grpSpPr>
          <a:xfrm>
            <a:off x="2566740" y="1138308"/>
            <a:ext cx="6645260" cy="4031899"/>
            <a:chOff x="10522414" y="1364637"/>
            <a:chExt cx="7364555" cy="4468320"/>
          </a:xfrm>
        </p:grpSpPr>
        <p:sp>
          <p:nvSpPr>
            <p:cNvPr id="16" name="Text Box 47">
              <a:extLst>
                <a:ext uri="{FF2B5EF4-FFF2-40B4-BE49-F238E27FC236}">
                  <a16:creationId xmlns:a16="http://schemas.microsoft.com/office/drawing/2014/main" id="{1A278A70-1ECC-4AEB-AFC8-8DFEAA8DF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50344" y="3650952"/>
              <a:ext cx="1641655" cy="3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有太阳直现象</a:t>
              </a:r>
            </a:p>
          </p:txBody>
        </p:sp>
        <p:sp>
          <p:nvSpPr>
            <p:cNvPr id="17" name="Text Box 48">
              <a:extLst>
                <a:ext uri="{FF2B5EF4-FFF2-40B4-BE49-F238E27FC236}">
                  <a16:creationId xmlns:a16="http://schemas.microsoft.com/office/drawing/2014/main" id="{0A6C00A9-BAAA-46A8-8A0F-CA0A74753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50345" y="2435801"/>
              <a:ext cx="2058565" cy="648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既无太阳直射 ，又无极昼极夜现象</a:t>
              </a:r>
            </a:p>
          </p:txBody>
        </p:sp>
        <p:sp>
          <p:nvSpPr>
            <p:cNvPr id="18" name="Text Box 49">
              <a:extLst>
                <a:ext uri="{FF2B5EF4-FFF2-40B4-BE49-F238E27FC236}">
                  <a16:creationId xmlns:a16="http://schemas.microsoft.com/office/drawing/2014/main" id="{FB094794-2FC8-4007-852A-9A8703ED3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50345" y="4633237"/>
              <a:ext cx="2023599" cy="648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既无太阳直射 ，又无极昼极夜现象</a:t>
              </a:r>
            </a:p>
          </p:txBody>
        </p:sp>
        <p:sp>
          <p:nvSpPr>
            <p:cNvPr id="19" name="Text Box 50">
              <a:extLst>
                <a:ext uri="{FF2B5EF4-FFF2-40B4-BE49-F238E27FC236}">
                  <a16:creationId xmlns:a16="http://schemas.microsoft.com/office/drawing/2014/main" id="{0A69B76B-DDBE-407B-B42C-D418DDC96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50345" y="5455079"/>
              <a:ext cx="2305045" cy="3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有极昼极夜现象</a:t>
              </a:r>
            </a:p>
          </p:txBody>
        </p:sp>
        <p:sp>
          <p:nvSpPr>
            <p:cNvPr id="24" name="Text Box 51">
              <a:extLst>
                <a:ext uri="{FF2B5EF4-FFF2-40B4-BE49-F238E27FC236}">
                  <a16:creationId xmlns:a16="http://schemas.microsoft.com/office/drawing/2014/main" id="{917334B1-3109-4A1C-A996-7ED97FC0E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50345" y="1747536"/>
              <a:ext cx="2305045" cy="3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buFont typeface="Arial" panose="020B0604020202020204" pitchFamily="34" charset="0"/>
                <a:defRPr sz="1600"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有极昼极夜现象</a:t>
              </a:r>
            </a:p>
          </p:txBody>
        </p:sp>
        <p:sp>
          <p:nvSpPr>
            <p:cNvPr id="25" name="Text Box 52">
              <a:extLst>
                <a:ext uri="{FF2B5EF4-FFF2-40B4-BE49-F238E27FC236}">
                  <a16:creationId xmlns:a16="http://schemas.microsoft.com/office/drawing/2014/main" id="{AE0E18C7-9657-4D43-A9D5-BDC97227D5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2092" y="3627015"/>
              <a:ext cx="1312793" cy="3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终年炎热</a:t>
              </a:r>
            </a:p>
          </p:txBody>
        </p:sp>
        <p:sp>
          <p:nvSpPr>
            <p:cNvPr id="26" name="Text Box 53">
              <a:extLst>
                <a:ext uri="{FF2B5EF4-FFF2-40B4-BE49-F238E27FC236}">
                  <a16:creationId xmlns:a16="http://schemas.microsoft.com/office/drawing/2014/main" id="{78A8B451-B38A-4931-B9D4-5108ECF99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2092" y="2461913"/>
              <a:ext cx="1312793" cy="3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四季分明</a:t>
              </a:r>
            </a:p>
          </p:txBody>
        </p:sp>
        <p:sp>
          <p:nvSpPr>
            <p:cNvPr id="28" name="Text Box 54">
              <a:extLst>
                <a:ext uri="{FF2B5EF4-FFF2-40B4-BE49-F238E27FC236}">
                  <a16:creationId xmlns:a16="http://schemas.microsoft.com/office/drawing/2014/main" id="{415BAFA8-6DBE-4EF3-9F1D-AB36E33215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2092" y="1789106"/>
              <a:ext cx="1312793" cy="3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终年严寒</a:t>
              </a:r>
            </a:p>
          </p:txBody>
        </p:sp>
        <p:sp>
          <p:nvSpPr>
            <p:cNvPr id="30" name="Text Box 55">
              <a:extLst>
                <a:ext uri="{FF2B5EF4-FFF2-40B4-BE49-F238E27FC236}">
                  <a16:creationId xmlns:a16="http://schemas.microsoft.com/office/drawing/2014/main" id="{3F81DA70-9AD4-4696-BBEC-FC72E40B3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2092" y="4772426"/>
              <a:ext cx="1312793" cy="3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四季分明</a:t>
              </a:r>
            </a:p>
          </p:txBody>
        </p:sp>
        <p:sp>
          <p:nvSpPr>
            <p:cNvPr id="31" name="Text Box 58">
              <a:extLst>
                <a:ext uri="{FF2B5EF4-FFF2-40B4-BE49-F238E27FC236}">
                  <a16:creationId xmlns:a16="http://schemas.microsoft.com/office/drawing/2014/main" id="{4B2D98AF-E67F-4590-94A7-67AF36E4E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2092" y="5412414"/>
              <a:ext cx="1312793" cy="3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终年严寒</a:t>
              </a:r>
            </a:p>
          </p:txBody>
        </p:sp>
        <p:sp>
          <p:nvSpPr>
            <p:cNvPr id="32" name="Text Box 69">
              <a:extLst>
                <a:ext uri="{FF2B5EF4-FFF2-40B4-BE49-F238E27FC236}">
                  <a16:creationId xmlns:a16="http://schemas.microsoft.com/office/drawing/2014/main" id="{C2DB666B-10A4-41EA-94F9-FA34D66F7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50345" y="1364637"/>
              <a:ext cx="1312793" cy="37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天文特征</a:t>
              </a:r>
            </a:p>
          </p:txBody>
        </p:sp>
        <p:sp>
          <p:nvSpPr>
            <p:cNvPr id="33" name="Text Box 70">
              <a:extLst>
                <a:ext uri="{FF2B5EF4-FFF2-40B4-BE49-F238E27FC236}">
                  <a16:creationId xmlns:a16="http://schemas.microsoft.com/office/drawing/2014/main" id="{924BEF7B-5053-43BD-BF28-D0FC204CE4D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6416642" y="1364637"/>
              <a:ext cx="1470327" cy="414624"/>
            </a:xfrm>
            <a:prstGeom prst="rect">
              <a:avLst/>
            </a:prstGeom>
            <a:noFill/>
            <a:ln/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 </a:t>
              </a:r>
              <a:r>
                <a:rPr lang="zh-CN" altLang="en-US" sz="16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气候特征</a:t>
              </a: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3C0355EE-5BF2-4A5B-8B89-D4266F477C7F}"/>
                </a:ext>
              </a:extLst>
            </p:cNvPr>
            <p:cNvSpPr/>
            <p:nvPr/>
          </p:nvSpPr>
          <p:spPr>
            <a:xfrm>
              <a:off x="12617908" y="2142249"/>
              <a:ext cx="3880222" cy="1093700"/>
            </a:xfrm>
            <a:custGeom>
              <a:avLst/>
              <a:gdLst>
                <a:gd name="connsiteX0" fmla="*/ 786073 w 3880222"/>
                <a:gd name="connsiteY0" fmla="*/ 0 h 1093700"/>
                <a:gd name="connsiteX1" fmla="*/ 3094149 w 3880222"/>
                <a:gd name="connsiteY1" fmla="*/ 0 h 1093700"/>
                <a:gd name="connsiteX2" fmla="*/ 3226100 w 3880222"/>
                <a:gd name="connsiteY2" fmla="*/ 98671 h 1093700"/>
                <a:gd name="connsiteX3" fmla="*/ 3870919 w 3880222"/>
                <a:gd name="connsiteY3" fmla="*/ 1057521 h 1093700"/>
                <a:gd name="connsiteX4" fmla="*/ 3880222 w 3880222"/>
                <a:gd name="connsiteY4" fmla="*/ 1093700 h 1093700"/>
                <a:gd name="connsiteX5" fmla="*/ 0 w 3880222"/>
                <a:gd name="connsiteY5" fmla="*/ 1093700 h 1093700"/>
                <a:gd name="connsiteX6" fmla="*/ 9303 w 3880222"/>
                <a:gd name="connsiteY6" fmla="*/ 1057521 h 1093700"/>
                <a:gd name="connsiteX7" fmla="*/ 654122 w 3880222"/>
                <a:gd name="connsiteY7" fmla="*/ 98671 h 1093700"/>
                <a:gd name="connsiteX8" fmla="*/ 786073 w 3880222"/>
                <a:gd name="connsiteY8" fmla="*/ 0 h 10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0222" h="1093700">
                  <a:moveTo>
                    <a:pt x="786073" y="0"/>
                  </a:moveTo>
                  <a:lnTo>
                    <a:pt x="3094149" y="0"/>
                  </a:lnTo>
                  <a:lnTo>
                    <a:pt x="3226100" y="98671"/>
                  </a:lnTo>
                  <a:cubicBezTo>
                    <a:pt x="3525645" y="345878"/>
                    <a:pt x="3752779" y="677689"/>
                    <a:pt x="3870919" y="1057521"/>
                  </a:cubicBezTo>
                  <a:lnTo>
                    <a:pt x="3880222" y="1093700"/>
                  </a:lnTo>
                  <a:lnTo>
                    <a:pt x="0" y="1093700"/>
                  </a:lnTo>
                  <a:lnTo>
                    <a:pt x="9303" y="1057521"/>
                  </a:lnTo>
                  <a:cubicBezTo>
                    <a:pt x="127443" y="677689"/>
                    <a:pt x="354577" y="345878"/>
                    <a:pt x="654122" y="98671"/>
                  </a:cubicBezTo>
                  <a:lnTo>
                    <a:pt x="786073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D9275E9-B6B6-48FC-B210-50797FAB2BAF}"/>
                </a:ext>
              </a:extLst>
            </p:cNvPr>
            <p:cNvSpPr/>
            <p:nvPr/>
          </p:nvSpPr>
          <p:spPr>
            <a:xfrm>
              <a:off x="13403980" y="1779262"/>
              <a:ext cx="2308076" cy="362987"/>
            </a:xfrm>
            <a:custGeom>
              <a:avLst/>
              <a:gdLst>
                <a:gd name="connsiteX0" fmla="*/ 1154038 w 2308076"/>
                <a:gd name="connsiteY0" fmla="*/ 0 h 362987"/>
                <a:gd name="connsiteX1" fmla="*/ 2284390 w 2308076"/>
                <a:gd name="connsiteY1" fmla="*/ 345275 h 362987"/>
                <a:gd name="connsiteX2" fmla="*/ 2308076 w 2308076"/>
                <a:gd name="connsiteY2" fmla="*/ 362987 h 362987"/>
                <a:gd name="connsiteX3" fmla="*/ 0 w 2308076"/>
                <a:gd name="connsiteY3" fmla="*/ 362987 h 362987"/>
                <a:gd name="connsiteX4" fmla="*/ 23686 w 2308076"/>
                <a:gd name="connsiteY4" fmla="*/ 345275 h 362987"/>
                <a:gd name="connsiteX5" fmla="*/ 1154038 w 2308076"/>
                <a:gd name="connsiteY5" fmla="*/ 0 h 36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076" h="362987">
                  <a:moveTo>
                    <a:pt x="1154038" y="0"/>
                  </a:moveTo>
                  <a:cubicBezTo>
                    <a:pt x="1572746" y="0"/>
                    <a:pt x="1961724" y="127286"/>
                    <a:pt x="2284390" y="345275"/>
                  </a:cubicBezTo>
                  <a:lnTo>
                    <a:pt x="2308076" y="362987"/>
                  </a:lnTo>
                  <a:lnTo>
                    <a:pt x="0" y="362987"/>
                  </a:lnTo>
                  <a:lnTo>
                    <a:pt x="23686" y="345275"/>
                  </a:lnTo>
                  <a:cubicBezTo>
                    <a:pt x="346352" y="127286"/>
                    <a:pt x="735330" y="0"/>
                    <a:pt x="1154038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7361A443-C19B-45D6-9344-4AE78246DF63}"/>
                </a:ext>
              </a:extLst>
            </p:cNvPr>
            <p:cNvSpPr/>
            <p:nvPr/>
          </p:nvSpPr>
          <p:spPr>
            <a:xfrm>
              <a:off x="12625671" y="4396168"/>
              <a:ext cx="3864694" cy="1016247"/>
            </a:xfrm>
            <a:custGeom>
              <a:avLst/>
              <a:gdLst>
                <a:gd name="connsiteX0" fmla="*/ 0 w 3864694"/>
                <a:gd name="connsiteY0" fmla="*/ 0 h 1016247"/>
                <a:gd name="connsiteX1" fmla="*/ 3864694 w 3864694"/>
                <a:gd name="connsiteY1" fmla="*/ 0 h 1016247"/>
                <a:gd name="connsiteX2" fmla="*/ 3863155 w 3864694"/>
                <a:gd name="connsiteY2" fmla="*/ 5986 h 1016247"/>
                <a:gd name="connsiteX3" fmla="*/ 3218336 w 3864694"/>
                <a:gd name="connsiteY3" fmla="*/ 964836 h 1016247"/>
                <a:gd name="connsiteX4" fmla="*/ 3149585 w 3864694"/>
                <a:gd name="connsiteY4" fmla="*/ 1016247 h 1016247"/>
                <a:gd name="connsiteX5" fmla="*/ 715109 w 3864694"/>
                <a:gd name="connsiteY5" fmla="*/ 1016247 h 1016247"/>
                <a:gd name="connsiteX6" fmla="*/ 646358 w 3864694"/>
                <a:gd name="connsiteY6" fmla="*/ 964836 h 1016247"/>
                <a:gd name="connsiteX7" fmla="*/ 1539 w 3864694"/>
                <a:gd name="connsiteY7" fmla="*/ 5986 h 1016247"/>
                <a:gd name="connsiteX8" fmla="*/ 0 w 3864694"/>
                <a:gd name="connsiteY8" fmla="*/ 0 h 101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4694" h="1016247">
                  <a:moveTo>
                    <a:pt x="0" y="0"/>
                  </a:moveTo>
                  <a:lnTo>
                    <a:pt x="3864694" y="0"/>
                  </a:lnTo>
                  <a:lnTo>
                    <a:pt x="3863155" y="5986"/>
                  </a:lnTo>
                  <a:cubicBezTo>
                    <a:pt x="3745015" y="385818"/>
                    <a:pt x="3517881" y="717630"/>
                    <a:pt x="3218336" y="964836"/>
                  </a:cubicBezTo>
                  <a:lnTo>
                    <a:pt x="3149585" y="1016247"/>
                  </a:lnTo>
                  <a:lnTo>
                    <a:pt x="715109" y="1016247"/>
                  </a:lnTo>
                  <a:lnTo>
                    <a:pt x="646358" y="964836"/>
                  </a:lnTo>
                  <a:cubicBezTo>
                    <a:pt x="346813" y="717630"/>
                    <a:pt x="119679" y="385818"/>
                    <a:pt x="1539" y="59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C6D73BC-9156-49FE-9D12-2ED8B3391065}"/>
                </a:ext>
              </a:extLst>
            </p:cNvPr>
            <p:cNvSpPr/>
            <p:nvPr/>
          </p:nvSpPr>
          <p:spPr>
            <a:xfrm>
              <a:off x="12536318" y="3235949"/>
              <a:ext cx="4043400" cy="1160219"/>
            </a:xfrm>
            <a:custGeom>
              <a:avLst/>
              <a:gdLst>
                <a:gd name="connsiteX0" fmla="*/ 81589 w 4043400"/>
                <a:gd name="connsiteY0" fmla="*/ 0 h 1160219"/>
                <a:gd name="connsiteX1" fmla="*/ 3961811 w 4043400"/>
                <a:gd name="connsiteY1" fmla="*/ 0 h 1160219"/>
                <a:gd name="connsiteX2" fmla="*/ 4002326 w 4043400"/>
                <a:gd name="connsiteY2" fmla="*/ 157570 h 1160219"/>
                <a:gd name="connsiteX3" fmla="*/ 4043400 w 4043400"/>
                <a:gd name="connsiteY3" fmla="*/ 565013 h 1160219"/>
                <a:gd name="connsiteX4" fmla="*/ 4002326 w 4043400"/>
                <a:gd name="connsiteY4" fmla="*/ 972456 h 1160219"/>
                <a:gd name="connsiteX5" fmla="*/ 3954047 w 4043400"/>
                <a:gd name="connsiteY5" fmla="*/ 1160219 h 1160219"/>
                <a:gd name="connsiteX6" fmla="*/ 89353 w 4043400"/>
                <a:gd name="connsiteY6" fmla="*/ 1160219 h 1160219"/>
                <a:gd name="connsiteX7" fmla="*/ 41074 w 4043400"/>
                <a:gd name="connsiteY7" fmla="*/ 972456 h 1160219"/>
                <a:gd name="connsiteX8" fmla="*/ 0 w 4043400"/>
                <a:gd name="connsiteY8" fmla="*/ 565013 h 1160219"/>
                <a:gd name="connsiteX9" fmla="*/ 41074 w 4043400"/>
                <a:gd name="connsiteY9" fmla="*/ 157570 h 1160219"/>
                <a:gd name="connsiteX10" fmla="*/ 81589 w 4043400"/>
                <a:gd name="connsiteY10" fmla="*/ 0 h 116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3400" h="1160219">
                  <a:moveTo>
                    <a:pt x="81589" y="0"/>
                  </a:moveTo>
                  <a:lnTo>
                    <a:pt x="3961811" y="0"/>
                  </a:lnTo>
                  <a:lnTo>
                    <a:pt x="4002326" y="157570"/>
                  </a:lnTo>
                  <a:cubicBezTo>
                    <a:pt x="4029257" y="289178"/>
                    <a:pt x="4043400" y="425444"/>
                    <a:pt x="4043400" y="565013"/>
                  </a:cubicBezTo>
                  <a:cubicBezTo>
                    <a:pt x="4043400" y="704582"/>
                    <a:pt x="4029257" y="840848"/>
                    <a:pt x="4002326" y="972456"/>
                  </a:cubicBezTo>
                  <a:lnTo>
                    <a:pt x="3954047" y="1160219"/>
                  </a:lnTo>
                  <a:lnTo>
                    <a:pt x="89353" y="1160219"/>
                  </a:lnTo>
                  <a:lnTo>
                    <a:pt x="41074" y="972456"/>
                  </a:lnTo>
                  <a:cubicBezTo>
                    <a:pt x="14143" y="840848"/>
                    <a:pt x="0" y="704582"/>
                    <a:pt x="0" y="565013"/>
                  </a:cubicBezTo>
                  <a:cubicBezTo>
                    <a:pt x="0" y="425444"/>
                    <a:pt x="14143" y="289178"/>
                    <a:pt x="41074" y="157570"/>
                  </a:cubicBezTo>
                  <a:lnTo>
                    <a:pt x="81589" y="0"/>
                  </a:lnTo>
                  <a:close/>
                </a:path>
              </a:pathLst>
            </a:custGeom>
            <a:solidFill>
              <a:srgbClr val="4BB2A4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FE912B7-92D6-4ABB-A522-D176D2EB6BEB}"/>
                </a:ext>
              </a:extLst>
            </p:cNvPr>
            <p:cNvSpPr/>
            <p:nvPr/>
          </p:nvSpPr>
          <p:spPr>
            <a:xfrm>
              <a:off x="13340780" y="5412414"/>
              <a:ext cx="2434476" cy="410247"/>
            </a:xfrm>
            <a:custGeom>
              <a:avLst/>
              <a:gdLst>
                <a:gd name="connsiteX0" fmla="*/ 0 w 2434476"/>
                <a:gd name="connsiteY0" fmla="*/ 0 h 410247"/>
                <a:gd name="connsiteX1" fmla="*/ 2434476 w 2434476"/>
                <a:gd name="connsiteY1" fmla="*/ 0 h 410247"/>
                <a:gd name="connsiteX2" fmla="*/ 2347590 w 2434476"/>
                <a:gd name="connsiteY2" fmla="*/ 64972 h 410247"/>
                <a:gd name="connsiteX3" fmla="*/ 1217238 w 2434476"/>
                <a:gd name="connsiteY3" fmla="*/ 410247 h 410247"/>
                <a:gd name="connsiteX4" fmla="*/ 86886 w 2434476"/>
                <a:gd name="connsiteY4" fmla="*/ 64972 h 410247"/>
                <a:gd name="connsiteX5" fmla="*/ 0 w 2434476"/>
                <a:gd name="connsiteY5" fmla="*/ 0 h 41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76" h="410247">
                  <a:moveTo>
                    <a:pt x="0" y="0"/>
                  </a:moveTo>
                  <a:lnTo>
                    <a:pt x="2434476" y="0"/>
                  </a:lnTo>
                  <a:lnTo>
                    <a:pt x="2347590" y="64972"/>
                  </a:lnTo>
                  <a:cubicBezTo>
                    <a:pt x="2024924" y="282961"/>
                    <a:pt x="1635946" y="410247"/>
                    <a:pt x="1217238" y="410247"/>
                  </a:cubicBezTo>
                  <a:cubicBezTo>
                    <a:pt x="798530" y="410247"/>
                    <a:pt x="409552" y="282961"/>
                    <a:pt x="86886" y="64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770F980-EC90-40F5-8AC2-6209C946257C}"/>
                </a:ext>
              </a:extLst>
            </p:cNvPr>
            <p:cNvGrpSpPr/>
            <p:nvPr/>
          </p:nvGrpSpPr>
          <p:grpSpPr>
            <a:xfrm>
              <a:off x="10522414" y="2142249"/>
              <a:ext cx="7283939" cy="3270166"/>
              <a:chOff x="12636179" y="2142249"/>
              <a:chExt cx="5170174" cy="3270166"/>
            </a:xfrm>
          </p:grpSpPr>
          <p:sp>
            <p:nvSpPr>
              <p:cNvPr id="56" name="Line 62">
                <a:extLst>
                  <a:ext uri="{FF2B5EF4-FFF2-40B4-BE49-F238E27FC236}">
                    <a16:creationId xmlns:a16="http://schemas.microsoft.com/office/drawing/2014/main" id="{46E601BB-86D0-4123-92C9-5AA41D416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636179" y="3235949"/>
                <a:ext cx="5170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ctr"/>
                <a:endParaRPr lang="zh-CN" altLang="en-US" sz="16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endParaRPr>
              </a:p>
            </p:txBody>
          </p:sp>
          <p:sp>
            <p:nvSpPr>
              <p:cNvPr id="57" name="Line 62">
                <a:extLst>
                  <a:ext uri="{FF2B5EF4-FFF2-40B4-BE49-F238E27FC236}">
                    <a16:creationId xmlns:a16="http://schemas.microsoft.com/office/drawing/2014/main" id="{497A9A96-F7E1-4C7D-B696-FCE729C0B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636179" y="4396168"/>
                <a:ext cx="5170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ctr"/>
                <a:endParaRPr lang="zh-CN" altLang="en-US" sz="16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endParaRPr>
              </a:p>
            </p:txBody>
          </p:sp>
          <p:sp>
            <p:nvSpPr>
              <p:cNvPr id="58" name="Line 62">
                <a:extLst>
                  <a:ext uri="{FF2B5EF4-FFF2-40B4-BE49-F238E27FC236}">
                    <a16:creationId xmlns:a16="http://schemas.microsoft.com/office/drawing/2014/main" id="{028146DA-00A2-4F62-A7A7-C1541B7102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636179" y="2142249"/>
                <a:ext cx="5170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ctr"/>
                <a:endParaRPr lang="zh-CN" altLang="en-US" sz="16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endParaRPr>
              </a:p>
            </p:txBody>
          </p:sp>
          <p:sp>
            <p:nvSpPr>
              <p:cNvPr id="59" name="Line 62">
                <a:extLst>
                  <a:ext uri="{FF2B5EF4-FFF2-40B4-BE49-F238E27FC236}">
                    <a16:creationId xmlns:a16="http://schemas.microsoft.com/office/drawing/2014/main" id="{93FDCB0B-1181-4A34-8427-11057B63F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636179" y="5412415"/>
                <a:ext cx="5170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ctr"/>
                <a:endParaRPr lang="zh-CN" altLang="en-US" sz="16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endParaRPr>
              </a:p>
            </p:txBody>
          </p:sp>
        </p:grpSp>
        <p:sp>
          <p:nvSpPr>
            <p:cNvPr id="40" name="Text Box 45">
              <a:extLst>
                <a:ext uri="{FF2B5EF4-FFF2-40B4-BE49-F238E27FC236}">
                  <a16:creationId xmlns:a16="http://schemas.microsoft.com/office/drawing/2014/main" id="{253E3A58-D5B8-44C8-92EB-F4F122255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0389" y="1774222"/>
              <a:ext cx="1155257" cy="40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北寒带</a:t>
              </a:r>
            </a:p>
          </p:txBody>
        </p:sp>
        <p:sp>
          <p:nvSpPr>
            <p:cNvPr id="41" name="Text Box 30">
              <a:extLst>
                <a:ext uri="{FF2B5EF4-FFF2-40B4-BE49-F238E27FC236}">
                  <a16:creationId xmlns:a16="http://schemas.microsoft.com/office/drawing/2014/main" id="{20D5073F-C149-41AA-B809-2E82FAE496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44086" y="2162405"/>
              <a:ext cx="1627862" cy="30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2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北极圈</a:t>
              </a:r>
            </a:p>
          </p:txBody>
        </p:sp>
        <p:sp>
          <p:nvSpPr>
            <p:cNvPr id="42" name="Text Box 30">
              <a:extLst>
                <a:ext uri="{FF2B5EF4-FFF2-40B4-BE49-F238E27FC236}">
                  <a16:creationId xmlns:a16="http://schemas.microsoft.com/office/drawing/2014/main" id="{29E6136C-BCB4-4982-B30E-73D0D3B2EA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44086" y="2941402"/>
              <a:ext cx="1627862" cy="30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2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北回归线</a:t>
              </a:r>
            </a:p>
          </p:txBody>
        </p:sp>
        <p:sp>
          <p:nvSpPr>
            <p:cNvPr id="43" name="Text Box 30">
              <a:extLst>
                <a:ext uri="{FF2B5EF4-FFF2-40B4-BE49-F238E27FC236}">
                  <a16:creationId xmlns:a16="http://schemas.microsoft.com/office/drawing/2014/main" id="{1256B161-0200-4E90-A2F4-65B3AA701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44086" y="4121315"/>
              <a:ext cx="1627862" cy="30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2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南回归线</a:t>
              </a:r>
            </a:p>
          </p:txBody>
        </p:sp>
        <p:sp>
          <p:nvSpPr>
            <p:cNvPr id="44" name="Text Box 45">
              <a:extLst>
                <a:ext uri="{FF2B5EF4-FFF2-40B4-BE49-F238E27FC236}">
                  <a16:creationId xmlns:a16="http://schemas.microsoft.com/office/drawing/2014/main" id="{B8BF8378-67BF-4B7F-A1C6-C5D192686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7009" y="5423648"/>
              <a:ext cx="1155257" cy="40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南寒带</a:t>
              </a:r>
            </a:p>
          </p:txBody>
        </p:sp>
        <p:sp>
          <p:nvSpPr>
            <p:cNvPr id="45" name="Text Box 30">
              <a:extLst>
                <a:ext uri="{FF2B5EF4-FFF2-40B4-BE49-F238E27FC236}">
                  <a16:creationId xmlns:a16="http://schemas.microsoft.com/office/drawing/2014/main" id="{21E4A5EE-30DD-4196-B2E7-AD2EC1569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589" y="5123174"/>
              <a:ext cx="1627862" cy="30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buFont typeface="Arial" panose="020B0604020202020204" pitchFamily="34" charset="0"/>
                <a:defRPr sz="1200"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南极圈</a:t>
              </a:r>
            </a:p>
          </p:txBody>
        </p:sp>
        <p:sp>
          <p:nvSpPr>
            <p:cNvPr id="46" name="Text Box 45">
              <a:extLst>
                <a:ext uri="{FF2B5EF4-FFF2-40B4-BE49-F238E27FC236}">
                  <a16:creationId xmlns:a16="http://schemas.microsoft.com/office/drawing/2014/main" id="{F1B9C2F8-3F13-4874-8837-EF082C29A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5891" y="2503115"/>
              <a:ext cx="1155257" cy="40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北温带</a:t>
              </a:r>
            </a:p>
          </p:txBody>
        </p:sp>
        <p:sp>
          <p:nvSpPr>
            <p:cNvPr id="47" name="Text Box 45">
              <a:extLst>
                <a:ext uri="{FF2B5EF4-FFF2-40B4-BE49-F238E27FC236}">
                  <a16:creationId xmlns:a16="http://schemas.microsoft.com/office/drawing/2014/main" id="{EEF4DBF0-6B5D-4AFF-A49E-58DA53D89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5891" y="3598097"/>
              <a:ext cx="1155257" cy="40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热带</a:t>
              </a:r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D440D4D8-1C17-4687-B278-A543F457D8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5891" y="4642101"/>
              <a:ext cx="1155257" cy="40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南温带</a:t>
              </a:r>
            </a:p>
          </p:txBody>
        </p:sp>
        <p:sp>
          <p:nvSpPr>
            <p:cNvPr id="51" name="Text Box 24">
              <a:extLst>
                <a:ext uri="{FF2B5EF4-FFF2-40B4-BE49-F238E27FC236}">
                  <a16:creationId xmlns:a16="http://schemas.microsoft.com/office/drawing/2014/main" id="{68EE5C8D-EC37-4145-962F-646FEE2CE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4640" y="2946732"/>
              <a:ext cx="1006014" cy="30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2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23.5</a:t>
              </a:r>
              <a:r>
                <a:rPr lang="en-US" altLang="zh-CN" sz="1200" baseline="800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°</a:t>
              </a:r>
            </a:p>
          </p:txBody>
        </p:sp>
        <p:sp>
          <p:nvSpPr>
            <p:cNvPr id="52" name="Text Box 26">
              <a:extLst>
                <a:ext uri="{FF2B5EF4-FFF2-40B4-BE49-F238E27FC236}">
                  <a16:creationId xmlns:a16="http://schemas.microsoft.com/office/drawing/2014/main" id="{9C8ECB17-CAD1-47B9-B29C-8249537848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34481" y="2131939"/>
              <a:ext cx="682651" cy="30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buFont typeface="Arial" panose="020B0604020202020204" pitchFamily="34" charset="0"/>
                <a:defRPr sz="1200"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66.5°</a:t>
              </a:r>
            </a:p>
          </p:txBody>
        </p:sp>
        <p:sp>
          <p:nvSpPr>
            <p:cNvPr id="53" name="Text Box 25">
              <a:extLst>
                <a:ext uri="{FF2B5EF4-FFF2-40B4-BE49-F238E27FC236}">
                  <a16:creationId xmlns:a16="http://schemas.microsoft.com/office/drawing/2014/main" id="{1732E1E0-8B26-49C9-AC27-28769BA0A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47949" y="4127846"/>
              <a:ext cx="682651" cy="30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buFont typeface="Arial" panose="020B0604020202020204" pitchFamily="34" charset="0"/>
                <a:defRPr sz="1200"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23.5°</a:t>
              </a:r>
            </a:p>
          </p:txBody>
        </p:sp>
        <p:sp>
          <p:nvSpPr>
            <p:cNvPr id="54" name="Text Box 27">
              <a:extLst>
                <a:ext uri="{FF2B5EF4-FFF2-40B4-BE49-F238E27FC236}">
                  <a16:creationId xmlns:a16="http://schemas.microsoft.com/office/drawing/2014/main" id="{0B543317-D6A9-4BE8-AEE3-7ADC9A310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99328" y="5122553"/>
              <a:ext cx="682651" cy="30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buFont typeface="Arial" panose="020B0604020202020204" pitchFamily="34" charset="0"/>
                <a:defRPr sz="1200"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66.5°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98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7839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DC7696-FEEB-4E86-BBD3-F260C4D6B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7828"/>
            <a:ext cx="12895385" cy="7141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F8AD6B-3CFA-4BD8-8DBB-8566D277F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487" y="-297765"/>
            <a:ext cx="14161477" cy="694364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-1439789" y="2183988"/>
            <a:ext cx="4657549" cy="3767021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445477" y="4478950"/>
            <a:ext cx="13340862" cy="4046151"/>
            <a:chOff x="-445477" y="4058961"/>
            <a:chExt cx="13340862" cy="4046151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5477" y="4058961"/>
              <a:ext cx="13340862" cy="404615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5" y="4545618"/>
              <a:ext cx="12067278" cy="2023367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E716888-6A9B-47DC-8F49-AEE398081F30}"/>
              </a:ext>
            </a:extLst>
          </p:cNvPr>
          <p:cNvGrpSpPr/>
          <p:nvPr/>
        </p:nvGrpSpPr>
        <p:grpSpPr>
          <a:xfrm>
            <a:off x="803958" y="2792186"/>
            <a:ext cx="6271107" cy="4432851"/>
            <a:chOff x="2607267" y="2151100"/>
            <a:chExt cx="7115460" cy="5029698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21B3637-1B5C-4104-AA03-AB88780D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05" y="2151100"/>
              <a:ext cx="4244789" cy="421322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46A935C-9F62-4BC5-9229-C489C31A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267" y="2951362"/>
              <a:ext cx="7115460" cy="4229436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8549EC3-AF91-472E-A32A-ED725069EE10}"/>
              </a:ext>
            </a:extLst>
          </p:cNvPr>
          <p:cNvGrpSpPr/>
          <p:nvPr/>
        </p:nvGrpSpPr>
        <p:grpSpPr>
          <a:xfrm>
            <a:off x="-976386" y="5198067"/>
            <a:ext cx="4259607" cy="4605932"/>
            <a:chOff x="7951111" y="4778078"/>
            <a:chExt cx="4259607" cy="4605932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17C5805-7C78-4488-874C-345298C3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2397">
              <a:off x="9488342" y="4866595"/>
              <a:ext cx="2722376" cy="3757789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E666F12-E1BA-47B9-9217-E0C05BC5C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38" b="47345"/>
            <a:stretch/>
          </p:blipFill>
          <p:spPr>
            <a:xfrm rot="16454897">
              <a:off x="7967201" y="6144693"/>
              <a:ext cx="2229784" cy="149814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C611BD6-4F17-4BF8-BCE1-B8BE40910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0200">
              <a:off x="9241061" y="5718501"/>
              <a:ext cx="2631713" cy="366550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03605B7A-D9AE-4AF3-BF7B-3E8FB613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33830">
              <a:off x="7562690" y="5166499"/>
              <a:ext cx="3622030" cy="2845187"/>
            </a:xfrm>
            <a:prstGeom prst="rect">
              <a:avLst/>
            </a:prstGeom>
          </p:spPr>
        </p:pic>
      </p:grpSp>
      <p:sp>
        <p:nvSpPr>
          <p:cNvPr id="35" name="文本框 29">
            <a:extLst>
              <a:ext uri="{FF2B5EF4-FFF2-40B4-BE49-F238E27FC236}">
                <a16:creationId xmlns:a16="http://schemas.microsoft.com/office/drawing/2014/main" id="{F6B4E153-8DB1-4376-8283-C00A9DFD3689}"/>
              </a:ext>
            </a:extLst>
          </p:cNvPr>
          <p:cNvSpPr txBox="1"/>
          <p:nvPr/>
        </p:nvSpPr>
        <p:spPr>
          <a:xfrm>
            <a:off x="7227274" y="1767412"/>
            <a:ext cx="44887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err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Phần</a:t>
            </a:r>
            <a:r>
              <a:rPr lang="en-US" altLang="zh-CN" sz="11500" dirty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 2</a:t>
            </a:r>
            <a:endParaRPr lang="zh-CN" altLang="en-US" sz="11500" dirty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UTM Facebook K&amp;T" panose="02040603050506020204" pitchFamily="18" charset="0"/>
              <a:ea typeface="字魂20号-石头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09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8698524" y="4048414"/>
            <a:ext cx="3473776" cy="2809586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自转规律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AC2138C-9580-4FAC-8CD5-AD4B305534DD}"/>
              </a:ext>
            </a:extLst>
          </p:cNvPr>
          <p:cNvGrpSpPr/>
          <p:nvPr/>
        </p:nvGrpSpPr>
        <p:grpSpPr>
          <a:xfrm>
            <a:off x="1103030" y="1389898"/>
            <a:ext cx="7658010" cy="3248582"/>
            <a:chOff x="1123613" y="1615466"/>
            <a:chExt cx="7658010" cy="3248582"/>
          </a:xfrm>
        </p:grpSpPr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F53483E4-1ED4-4DC7-9497-3455AE12F5D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23613" y="1615466"/>
              <a:ext cx="7658010" cy="3248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indent="457200">
                <a:spcBef>
                  <a:spcPct val="50000"/>
                </a:spcBef>
                <a:defRPr kumimoji="1" sz="2800">
                  <a:solidFill>
                    <a:srgbClr val="1C91D2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>
                <a:lnSpc>
                  <a:spcPct val="150000"/>
                </a:lnSpc>
              </a:pPr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绕转轴心：</a:t>
              </a:r>
              <a:endPara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  <a:p>
              <a:pPr indent="0">
                <a:lnSpc>
                  <a:spcPct val="150000"/>
                </a:lnSpc>
              </a:pPr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方向：</a:t>
              </a:r>
              <a:endPara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  <a:p>
              <a:pPr indent="0">
                <a:lnSpc>
                  <a:spcPct val="150000"/>
                </a:lnSpc>
              </a:pPr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周期：</a:t>
              </a:r>
              <a:endPara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  <a:p>
              <a:pPr indent="0">
                <a:lnSpc>
                  <a:spcPct val="150000"/>
                </a:lnSpc>
              </a:pPr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产生现象：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94E77A1-DE32-4E3A-991D-5C139DBEFA40}"/>
                </a:ext>
              </a:extLst>
            </p:cNvPr>
            <p:cNvCxnSpPr/>
            <p:nvPr/>
          </p:nvCxnSpPr>
          <p:spPr>
            <a:xfrm>
              <a:off x="2974694" y="2246231"/>
              <a:ext cx="5399197" cy="0"/>
            </a:xfrm>
            <a:prstGeom prst="line">
              <a:avLst/>
            </a:prstGeom>
            <a:ln w="25400">
              <a:solidFill>
                <a:srgbClr val="2353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206B0B4-3C84-4F82-AF09-1436660FCFF7}"/>
                </a:ext>
              </a:extLst>
            </p:cNvPr>
            <p:cNvCxnSpPr/>
            <p:nvPr/>
          </p:nvCxnSpPr>
          <p:spPr>
            <a:xfrm>
              <a:off x="2974694" y="3154258"/>
              <a:ext cx="5359454" cy="0"/>
            </a:xfrm>
            <a:prstGeom prst="line">
              <a:avLst/>
            </a:prstGeom>
            <a:ln w="25400">
              <a:solidFill>
                <a:srgbClr val="2353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7105A67-918B-4FD1-A31A-CAA0267B462A}"/>
                </a:ext>
              </a:extLst>
            </p:cNvPr>
            <p:cNvCxnSpPr/>
            <p:nvPr/>
          </p:nvCxnSpPr>
          <p:spPr>
            <a:xfrm>
              <a:off x="2974694" y="3917824"/>
              <a:ext cx="5328056" cy="0"/>
            </a:xfrm>
            <a:prstGeom prst="line">
              <a:avLst/>
            </a:prstGeom>
            <a:ln w="25400">
              <a:solidFill>
                <a:srgbClr val="2353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7D150C2-4BC1-486C-975D-9B5286E2B4EB}"/>
                </a:ext>
              </a:extLst>
            </p:cNvPr>
            <p:cNvCxnSpPr/>
            <p:nvPr/>
          </p:nvCxnSpPr>
          <p:spPr>
            <a:xfrm>
              <a:off x="2974694" y="4658603"/>
              <a:ext cx="5359454" cy="0"/>
            </a:xfrm>
            <a:prstGeom prst="line">
              <a:avLst/>
            </a:prstGeom>
            <a:ln w="25400">
              <a:solidFill>
                <a:srgbClr val="2353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437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地球的公转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247088B-AFA5-45B2-8034-685167F4AAF4}"/>
              </a:ext>
            </a:extLst>
          </p:cNvPr>
          <p:cNvSpPr txBox="1">
            <a:spLocks noChangeArrowheads="1"/>
          </p:cNvSpPr>
          <p:nvPr/>
        </p:nvSpPr>
        <p:spPr>
          <a:xfrm>
            <a:off x="939230" y="1226444"/>
            <a:ext cx="5947602" cy="4139169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1.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定义：地球以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为中心不停地的旋转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2.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方向：自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向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转</a:t>
            </a:r>
            <a:endParaRPr lang="en-US" altLang="zh-CN" sz="20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3.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产生现象：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（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1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）四季的变化（以北半球为例）：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①太阳直射赤道，节气为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__________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和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②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太阳直射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___________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，节气为夏至日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③太阳直射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__________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，节气为冬至日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DD3D86-0B3F-4515-A496-73B7ED6C7B6D}"/>
              </a:ext>
            </a:extLst>
          </p:cNvPr>
          <p:cNvGrpSpPr/>
          <p:nvPr/>
        </p:nvGrpSpPr>
        <p:grpSpPr>
          <a:xfrm>
            <a:off x="2377131" y="1313456"/>
            <a:ext cx="3958355" cy="3891800"/>
            <a:chOff x="3220159" y="2204157"/>
            <a:chExt cx="3958355" cy="3891800"/>
          </a:xfrm>
        </p:grpSpPr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EDE3995B-C8BE-4F0F-86C2-A7E29A4B2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1931" y="2204157"/>
              <a:ext cx="697627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太阳</a:t>
              </a:r>
            </a:p>
          </p:txBody>
        </p:sp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D78228D9-3B02-406C-8BB8-E48990475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394" y="2788821"/>
              <a:ext cx="41069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西</a:t>
              </a:r>
            </a:p>
          </p:txBody>
        </p:sp>
        <p:sp>
          <p:nvSpPr>
            <p:cNvPr id="19" name="Text Box 6">
              <a:extLst>
                <a:ext uri="{FF2B5EF4-FFF2-40B4-BE49-F238E27FC236}">
                  <a16:creationId xmlns:a16="http://schemas.microsoft.com/office/drawing/2014/main" id="{5F69BCB5-57F4-4485-89FD-9F3342464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1037" y="2788821"/>
              <a:ext cx="441146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东</a:t>
              </a:r>
            </a:p>
          </p:txBody>
        </p:sp>
        <p:sp>
          <p:nvSpPr>
            <p:cNvPr id="25" name="Text Box 8">
              <a:extLst>
                <a:ext uri="{FF2B5EF4-FFF2-40B4-BE49-F238E27FC236}">
                  <a16:creationId xmlns:a16="http://schemas.microsoft.com/office/drawing/2014/main" id="{DADC9F10-084B-4863-9E15-30E6A4F77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7313" y="4534150"/>
              <a:ext cx="954107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春分日</a:t>
              </a:r>
            </a:p>
          </p:txBody>
        </p:sp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ADB962AF-EEF0-4A2E-A388-CEFBE33BF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4407" y="4534609"/>
              <a:ext cx="954107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秋分日</a:t>
              </a:r>
            </a:p>
          </p:txBody>
        </p:sp>
        <p:sp>
          <p:nvSpPr>
            <p:cNvPr id="28" name="Text Box 12">
              <a:extLst>
                <a:ext uri="{FF2B5EF4-FFF2-40B4-BE49-F238E27FC236}">
                  <a16:creationId xmlns:a16="http://schemas.microsoft.com/office/drawing/2014/main" id="{2AA9CD1B-010D-4997-A77E-99C30B179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394" y="5124402"/>
              <a:ext cx="1210588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北回归线</a:t>
              </a:r>
            </a:p>
          </p:txBody>
        </p:sp>
        <p:sp>
          <p:nvSpPr>
            <p:cNvPr id="30" name="Text Box 13">
              <a:extLst>
                <a:ext uri="{FF2B5EF4-FFF2-40B4-BE49-F238E27FC236}">
                  <a16:creationId xmlns:a16="http://schemas.microsoft.com/office/drawing/2014/main" id="{D86A0204-A39E-4615-BA43-579170686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0159" y="5695847"/>
              <a:ext cx="1210588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南回归线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7B28C99-6242-49A0-A2D3-6E0F005525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83" y="1517714"/>
            <a:ext cx="3796243" cy="376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9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317911" y="228376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-44725" y="2789499"/>
            <a:ext cx="5030300" cy="4068501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地球的公转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70C4D5B-D944-4260-BEF1-4EA6702997A5}"/>
              </a:ext>
            </a:extLst>
          </p:cNvPr>
          <p:cNvSpPr txBox="1">
            <a:spLocks noChangeArrowheads="1"/>
          </p:cNvSpPr>
          <p:nvPr/>
        </p:nvSpPr>
        <p:spPr>
          <a:xfrm>
            <a:off x="5560007" y="1329152"/>
            <a:ext cx="5806332" cy="358786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Tx/>
              <a:buNone/>
              <a:defRPr sz="2000"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（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2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）五带的形成：</a:t>
            </a:r>
          </a:p>
          <a:p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①北寒带：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以北地区</a:t>
            </a:r>
            <a:endParaRPr lang="en-US" altLang="zh-CN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②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北温带：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和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_________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之间的区域</a:t>
            </a:r>
          </a:p>
          <a:p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③热带：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__________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和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__________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之间的区域</a:t>
            </a:r>
          </a:p>
          <a:p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④南温带：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__________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和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_________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之间的区域</a:t>
            </a:r>
          </a:p>
          <a:p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⑤南寒带：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_______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以南地区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7948441-E6A6-46CC-8DF4-89AF637D3502}"/>
              </a:ext>
            </a:extLst>
          </p:cNvPr>
          <p:cNvGrpSpPr/>
          <p:nvPr/>
        </p:nvGrpSpPr>
        <p:grpSpPr>
          <a:xfrm>
            <a:off x="6619956" y="1993479"/>
            <a:ext cx="2767397" cy="2749722"/>
            <a:chOff x="2858184" y="2944225"/>
            <a:chExt cx="2767397" cy="2749722"/>
          </a:xfrm>
        </p:grpSpPr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4851A5F0-EF49-454C-9730-E00C71B4AE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3070" y="2944225"/>
              <a:ext cx="9541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北极圈</a:t>
              </a:r>
            </a:p>
          </p:txBody>
        </p:sp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6520038E-1F80-4B4E-BA5C-752C04701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9109" y="3525895"/>
              <a:ext cx="9541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北极圈</a:t>
              </a:r>
            </a:p>
          </p:txBody>
        </p:sp>
        <p:sp>
          <p:nvSpPr>
            <p:cNvPr id="19" name="Text Box 6">
              <a:extLst>
                <a:ext uri="{FF2B5EF4-FFF2-40B4-BE49-F238E27FC236}">
                  <a16:creationId xmlns:a16="http://schemas.microsoft.com/office/drawing/2014/main" id="{4539F2D8-2F38-4EA4-AC69-0C96AE731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6014" y="3525895"/>
              <a:ext cx="12105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北回归线</a:t>
              </a: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305C5856-0037-40EE-A866-E3885259B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8184" y="4114385"/>
              <a:ext cx="12105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北回归线</a:t>
              </a:r>
            </a:p>
          </p:txBody>
        </p:sp>
        <p:sp>
          <p:nvSpPr>
            <p:cNvPr id="25" name="Text Box 8">
              <a:extLst>
                <a:ext uri="{FF2B5EF4-FFF2-40B4-BE49-F238E27FC236}">
                  <a16:creationId xmlns:a16="http://schemas.microsoft.com/office/drawing/2014/main" id="{44AD0332-2E71-49C5-8255-4B15227B9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6040" y="4114385"/>
              <a:ext cx="12105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南回归线</a:t>
              </a:r>
            </a:p>
          </p:txBody>
        </p:sp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56E9309F-C0D9-471F-A935-7BF7C511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2975" y="4693061"/>
              <a:ext cx="12105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南回归线</a:t>
              </a:r>
            </a:p>
          </p:txBody>
        </p:sp>
        <p:sp>
          <p:nvSpPr>
            <p:cNvPr id="28" name="Text Box 12">
              <a:extLst>
                <a:ext uri="{FF2B5EF4-FFF2-40B4-BE49-F238E27FC236}">
                  <a16:creationId xmlns:a16="http://schemas.microsoft.com/office/drawing/2014/main" id="{714DEE06-6620-487D-B448-4ABB04F58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2175" y="5293837"/>
              <a:ext cx="9541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南极圈</a:t>
              </a:r>
            </a:p>
          </p:txBody>
        </p:sp>
        <p:sp>
          <p:nvSpPr>
            <p:cNvPr id="30" name="Text Box 13">
              <a:extLst>
                <a:ext uri="{FF2B5EF4-FFF2-40B4-BE49-F238E27FC236}">
                  <a16:creationId xmlns:a16="http://schemas.microsoft.com/office/drawing/2014/main" id="{BF521452-75AC-486D-BA4B-FD37D6BCB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1474" y="4691408"/>
              <a:ext cx="9541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南极圈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02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7839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DC7696-FEEB-4E86-BBD3-F260C4D6B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7828"/>
            <a:ext cx="12895385" cy="7141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F8AD6B-3CFA-4BD8-8DBB-8566D277F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487" y="-297765"/>
            <a:ext cx="14161477" cy="694364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-1439789" y="2183988"/>
            <a:ext cx="4657549" cy="3767021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445477" y="4478950"/>
            <a:ext cx="13340862" cy="4046151"/>
            <a:chOff x="-445477" y="4058961"/>
            <a:chExt cx="13340862" cy="4046151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5477" y="4058961"/>
              <a:ext cx="13340862" cy="404615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5" y="4545618"/>
              <a:ext cx="12067278" cy="2023367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E716888-6A9B-47DC-8F49-AEE398081F30}"/>
              </a:ext>
            </a:extLst>
          </p:cNvPr>
          <p:cNvGrpSpPr/>
          <p:nvPr/>
        </p:nvGrpSpPr>
        <p:grpSpPr>
          <a:xfrm>
            <a:off x="803958" y="2792186"/>
            <a:ext cx="6271107" cy="4432851"/>
            <a:chOff x="2607267" y="2151100"/>
            <a:chExt cx="7115460" cy="5029698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21B3637-1B5C-4104-AA03-AB88780D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05" y="2151100"/>
              <a:ext cx="4244789" cy="421322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46A935C-9F62-4BC5-9229-C489C31A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267" y="2951362"/>
              <a:ext cx="7115460" cy="4229436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8549EC3-AF91-472E-A32A-ED725069EE10}"/>
              </a:ext>
            </a:extLst>
          </p:cNvPr>
          <p:cNvGrpSpPr/>
          <p:nvPr/>
        </p:nvGrpSpPr>
        <p:grpSpPr>
          <a:xfrm>
            <a:off x="-976386" y="5198067"/>
            <a:ext cx="4259607" cy="4605932"/>
            <a:chOff x="7951111" y="4778078"/>
            <a:chExt cx="4259607" cy="4605932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17C5805-7C78-4488-874C-345298C3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2397">
              <a:off x="9488342" y="4866595"/>
              <a:ext cx="2722376" cy="3757789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E666F12-E1BA-47B9-9217-E0C05BC5C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38" b="47345"/>
            <a:stretch/>
          </p:blipFill>
          <p:spPr>
            <a:xfrm rot="16454897">
              <a:off x="7967201" y="6144693"/>
              <a:ext cx="2229784" cy="149814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C611BD6-4F17-4BF8-BCE1-B8BE40910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0200">
              <a:off x="9241061" y="5718501"/>
              <a:ext cx="2631713" cy="366550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03605B7A-D9AE-4AF3-BF7B-3E8FB613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33830">
              <a:off x="7562690" y="5166499"/>
              <a:ext cx="3622030" cy="2845187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3284B34-34DB-4935-9B97-7FB590025D7F}"/>
              </a:ext>
            </a:extLst>
          </p:cNvPr>
          <p:cNvGrpSpPr/>
          <p:nvPr/>
        </p:nvGrpSpPr>
        <p:grpSpPr>
          <a:xfrm>
            <a:off x="7098208" y="393820"/>
            <a:ext cx="3085208" cy="4289810"/>
            <a:chOff x="6863990" y="80694"/>
            <a:chExt cx="3085208" cy="428981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129824E-F718-4A62-BAEA-019FA659FB11}"/>
                </a:ext>
              </a:extLst>
            </p:cNvPr>
            <p:cNvSpPr txBox="1"/>
            <p:nvPr/>
          </p:nvSpPr>
          <p:spPr>
            <a:xfrm>
              <a:off x="6863990" y="80694"/>
              <a:ext cx="184731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6600" dirty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字魂20号-石头体" panose="00000500000000000000" pitchFamily="2" charset="-122"/>
                <a:ea typeface="字魂20号-石头体" panose="00000500000000000000" pitchFamily="2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4B479E4-5431-43DC-B458-BFA6DABEEC1E}"/>
                </a:ext>
              </a:extLst>
            </p:cNvPr>
            <p:cNvSpPr txBox="1"/>
            <p:nvPr/>
          </p:nvSpPr>
          <p:spPr>
            <a:xfrm rot="21220544">
              <a:off x="9764467" y="2154513"/>
              <a:ext cx="18473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3800" dirty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字魂20号-石头体" panose="00000500000000000000" pitchFamily="2" charset="-122"/>
                <a:ea typeface="字魂20号-石头体" panose="00000500000000000000" pitchFamily="2" charset="-122"/>
              </a:endParaRPr>
            </a:p>
          </p:txBody>
        </p:sp>
      </p:grpSp>
      <p:sp>
        <p:nvSpPr>
          <p:cNvPr id="35" name="文本框 29">
            <a:extLst>
              <a:ext uri="{FF2B5EF4-FFF2-40B4-BE49-F238E27FC236}">
                <a16:creationId xmlns:a16="http://schemas.microsoft.com/office/drawing/2014/main" id="{13E5AB10-FA56-4176-A71F-699C88473A28}"/>
              </a:ext>
            </a:extLst>
          </p:cNvPr>
          <p:cNvSpPr txBox="1"/>
          <p:nvPr/>
        </p:nvSpPr>
        <p:spPr>
          <a:xfrm>
            <a:off x="7227274" y="1767412"/>
            <a:ext cx="447750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err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Phần</a:t>
            </a:r>
            <a:r>
              <a:rPr lang="en-US" altLang="zh-CN" sz="11500" dirty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 3</a:t>
            </a:r>
            <a:endParaRPr lang="zh-CN" altLang="en-US" sz="11500" dirty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UTM Facebook K&amp;T" panose="02040603050506020204" pitchFamily="18" charset="0"/>
              <a:ea typeface="字魂20号-石头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37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8698524" y="4048414"/>
            <a:ext cx="3473776" cy="2809586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课堂小结</a:t>
            </a:r>
            <a:endParaRPr kumimoji="1"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2BC34679-A834-4CA4-8241-6CAE8C975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5441" y="1040114"/>
            <a:ext cx="44211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indent="0" algn="ctr">
              <a:spcBef>
                <a:spcPct val="50000"/>
              </a:spcBef>
              <a:defRPr kumimoji="1" sz="2800">
                <a:solidFill>
                  <a:srgbClr val="1C91D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·</a:t>
            </a:r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地球自转和公转比较</a:t>
            </a:r>
            <a:r>
              <a:rPr lang="en-US" altLang="zh-CN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·</a:t>
            </a:r>
            <a:endParaRPr lang="zh-CN" altLang="en-US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graphicFrame>
        <p:nvGraphicFramePr>
          <p:cNvPr id="16" name="Group 8">
            <a:extLst>
              <a:ext uri="{FF2B5EF4-FFF2-40B4-BE49-F238E27FC236}">
                <a16:creationId xmlns:a16="http://schemas.microsoft.com/office/drawing/2014/main" id="{8BAECFC9-043A-4B7E-9A1C-E4DF2F719D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494377"/>
              </p:ext>
            </p:extLst>
          </p:nvPr>
        </p:nvGraphicFramePr>
        <p:xfrm>
          <a:off x="1825625" y="1857920"/>
          <a:ext cx="8540750" cy="287132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17713">
                  <a:extLst>
                    <a:ext uri="{9D8B030D-6E8A-4147-A177-3AD203B41FA5}">
                      <a16:colId xmlns:a16="http://schemas.microsoft.com/office/drawing/2014/main" val="3958138204"/>
                    </a:ext>
                  </a:extLst>
                </a:gridCol>
                <a:gridCol w="2252662">
                  <a:extLst>
                    <a:ext uri="{9D8B030D-6E8A-4147-A177-3AD203B41FA5}">
                      <a16:colId xmlns:a16="http://schemas.microsoft.com/office/drawing/2014/main" val="3236309229"/>
                    </a:ext>
                  </a:extLst>
                </a:gridCol>
                <a:gridCol w="2211388">
                  <a:extLst>
                    <a:ext uri="{9D8B030D-6E8A-4147-A177-3AD203B41FA5}">
                      <a16:colId xmlns:a16="http://schemas.microsoft.com/office/drawing/2014/main" val="3083965477"/>
                    </a:ext>
                  </a:extLst>
                </a:gridCol>
                <a:gridCol w="2058987">
                  <a:extLst>
                    <a:ext uri="{9D8B030D-6E8A-4147-A177-3AD203B41FA5}">
                      <a16:colId xmlns:a16="http://schemas.microsoft.com/office/drawing/2014/main" val="2708192970"/>
                    </a:ext>
                  </a:extLst>
                </a:gridCol>
              </a:tblGrid>
              <a:tr h="7832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旋转中心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方向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周期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4015571411"/>
                  </a:ext>
                </a:extLst>
              </a:tr>
              <a:tr h="9347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自转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dirty="0">
                          <a:solidFill>
                            <a:srgbClr val="23534C"/>
                          </a:solidFill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地轴</a:t>
                      </a:r>
                      <a:endParaRPr kumimoji="1" lang="zh-CN" altLang="en-US" sz="2800" b="0" dirty="0">
                        <a:solidFill>
                          <a:srgbClr val="23534C"/>
                        </a:solidFill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dirty="0">
                          <a:solidFill>
                            <a:srgbClr val="23534C"/>
                          </a:solidFill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自西向东</a:t>
                      </a:r>
                      <a:endParaRPr kumimoji="1" lang="zh-CN" altLang="en-US" sz="2800" b="0" dirty="0">
                        <a:solidFill>
                          <a:srgbClr val="23534C"/>
                        </a:solidFill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dirty="0">
                          <a:solidFill>
                            <a:srgbClr val="23534C"/>
                          </a:solidFill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一天</a:t>
                      </a:r>
                      <a:endParaRPr kumimoji="1" lang="zh-CN" altLang="en-US" sz="2800" b="0" dirty="0">
                        <a:solidFill>
                          <a:srgbClr val="23534C"/>
                        </a:solidFill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751147897"/>
                  </a:ext>
                </a:extLst>
              </a:tr>
              <a:tr h="11532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公转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dirty="0">
                          <a:solidFill>
                            <a:srgbClr val="23534C"/>
                          </a:solidFill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太阳</a:t>
                      </a:r>
                      <a:endParaRPr kumimoji="1" lang="zh-CN" altLang="en-US" sz="2800" b="0" dirty="0">
                        <a:solidFill>
                          <a:srgbClr val="23534C"/>
                        </a:solidFill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dirty="0">
                          <a:solidFill>
                            <a:srgbClr val="23534C"/>
                          </a:solidFill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自西向东</a:t>
                      </a:r>
                      <a:endParaRPr kumimoji="1" lang="zh-CN" altLang="en-US" sz="2800" b="0" dirty="0">
                        <a:solidFill>
                          <a:srgbClr val="23534C"/>
                        </a:solidFill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dirty="0">
                          <a:solidFill>
                            <a:srgbClr val="23534C"/>
                          </a:solidFill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一年</a:t>
                      </a:r>
                      <a:endParaRPr kumimoji="1" lang="zh-CN" altLang="en-US" sz="2800" b="0" dirty="0">
                        <a:solidFill>
                          <a:srgbClr val="23534C"/>
                        </a:solidFill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3125585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79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课堂小结</a:t>
            </a:r>
            <a:endParaRPr kumimoji="1" lang="en-US" altLang="zh-CN" sz="320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16A968-D43C-46A3-88B2-FDD55C7AF92D}"/>
              </a:ext>
            </a:extLst>
          </p:cNvPr>
          <p:cNvGrpSpPr/>
          <p:nvPr/>
        </p:nvGrpSpPr>
        <p:grpSpPr>
          <a:xfrm>
            <a:off x="858493" y="921277"/>
            <a:ext cx="7964283" cy="4540968"/>
            <a:chOff x="992420" y="1426698"/>
            <a:chExt cx="7964283" cy="4540968"/>
          </a:xfrm>
        </p:grpSpPr>
        <p:sp>
          <p:nvSpPr>
            <p:cNvPr id="16" name="AutoShape 2">
              <a:extLst>
                <a:ext uri="{FF2B5EF4-FFF2-40B4-BE49-F238E27FC236}">
                  <a16:creationId xmlns:a16="http://schemas.microsoft.com/office/drawing/2014/main" id="{1601A731-BCCF-40F2-8CA8-6C1B376FE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067" y="2734014"/>
              <a:ext cx="254626" cy="1621560"/>
            </a:xfrm>
            <a:prstGeom prst="leftBrace">
              <a:avLst>
                <a:gd name="adj1" fmla="val 49709"/>
                <a:gd name="adj2" fmla="val 51606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176EA62D-EEEC-4EC4-9FA8-A2C873A7A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9850" y="3013953"/>
              <a:ext cx="220377" cy="969362"/>
            </a:xfrm>
            <a:prstGeom prst="rightBrace">
              <a:avLst>
                <a:gd name="adj1" fmla="val 36655"/>
                <a:gd name="adj2" fmla="val 50000"/>
              </a:avLst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66B5209B-147E-43C1-86CF-4C72F2471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420" y="3148426"/>
              <a:ext cx="162095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indent="0" algn="ctr">
                <a:spcBef>
                  <a:spcPct val="50000"/>
                </a:spcBef>
                <a:defRPr kumimoji="1" sz="2800">
                  <a:solidFill>
                    <a:srgbClr val="1C91D2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zh-CN" altLang="en-US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地球运动</a:t>
              </a:r>
            </a:p>
          </p:txBody>
        </p:sp>
        <p:sp>
          <p:nvSpPr>
            <p:cNvPr id="19" name="AutoShape 7">
              <a:extLst>
                <a:ext uri="{FF2B5EF4-FFF2-40B4-BE49-F238E27FC236}">
                  <a16:creationId xmlns:a16="http://schemas.microsoft.com/office/drawing/2014/main" id="{35F46791-BFDD-4CBF-A2A1-1C7710ABD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447" y="2059481"/>
              <a:ext cx="173860" cy="2701111"/>
            </a:xfrm>
            <a:prstGeom prst="leftBrace">
              <a:avLst>
                <a:gd name="adj1" fmla="val 87585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  <p:sp>
          <p:nvSpPr>
            <p:cNvPr id="24" name="Text Box 8">
              <a:extLst>
                <a:ext uri="{FF2B5EF4-FFF2-40B4-BE49-F238E27FC236}">
                  <a16:creationId xmlns:a16="http://schemas.microsoft.com/office/drawing/2014/main" id="{E4084604-F9CC-4EC9-B940-ABF8BACFE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1666" y="1788476"/>
              <a:ext cx="174663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地球自转</a:t>
              </a:r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D61DE75A-33D5-47B6-BE86-E9A49C117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6576" y="3350532"/>
              <a:ext cx="254327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各地昼夜长短变化</a:t>
              </a: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5C5DEF8C-545D-47C6-8CE6-B13072E38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6576" y="4034057"/>
              <a:ext cx="331012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正午太阳高度变化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57F5E1A-DED1-430D-8CCE-D155BB988FEF}"/>
                </a:ext>
              </a:extLst>
            </p:cNvPr>
            <p:cNvGrpSpPr/>
            <p:nvPr/>
          </p:nvGrpSpPr>
          <p:grpSpPr>
            <a:xfrm>
              <a:off x="5300977" y="4904246"/>
              <a:ext cx="3340091" cy="1063420"/>
              <a:chOff x="5207812" y="4705122"/>
              <a:chExt cx="3340091" cy="1063420"/>
            </a:xfrm>
          </p:grpSpPr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847280B1-96B1-4CE8-9F3A-78352F3C85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7429" y="4705122"/>
                <a:ext cx="30104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23534C"/>
                    </a:solidFill>
                    <a:latin typeface="字魂7号-温暖童稚体" panose="00000500000000000000" pitchFamily="2" charset="-122"/>
                    <a:ea typeface="字魂7号-温暖童稚体" panose="00000500000000000000" pitchFamily="2" charset="-122"/>
                  </a:rPr>
                  <a:t>四季变化</a:t>
                </a:r>
                <a:r>
                  <a:rPr kumimoji="1" lang="en-US" altLang="zh-CN" sz="2000" dirty="0">
                    <a:solidFill>
                      <a:srgbClr val="23534C"/>
                    </a:solidFill>
                    <a:latin typeface="字魂7号-温暖童稚体" panose="00000500000000000000" pitchFamily="2" charset="-122"/>
                    <a:ea typeface="字魂7号-温暖童稚体" panose="00000500000000000000" pitchFamily="2" charset="-122"/>
                  </a:rPr>
                  <a:t>——</a:t>
                </a:r>
                <a:r>
                  <a:rPr kumimoji="1" lang="zh-CN" altLang="en-US" sz="2000" dirty="0">
                    <a:solidFill>
                      <a:srgbClr val="23534C"/>
                    </a:solidFill>
                    <a:latin typeface="字魂7号-温暖童稚体" panose="00000500000000000000" pitchFamily="2" charset="-122"/>
                    <a:ea typeface="字魂7号-温暖童稚体" panose="00000500000000000000" pitchFamily="2" charset="-122"/>
                  </a:rPr>
                  <a:t>昼夜长短</a:t>
                </a:r>
              </a:p>
            </p:txBody>
          </p:sp>
          <p:sp>
            <p:nvSpPr>
              <p:cNvPr id="38" name="AutoShape 15">
                <a:extLst>
                  <a:ext uri="{FF2B5EF4-FFF2-40B4-BE49-F238E27FC236}">
                    <a16:creationId xmlns:a16="http://schemas.microsoft.com/office/drawing/2014/main" id="{B990BACE-7EE1-48AF-94F9-6B913F4FC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7812" y="4929527"/>
                <a:ext cx="193516" cy="724671"/>
              </a:xfrm>
              <a:prstGeom prst="leftBrace">
                <a:avLst>
                  <a:gd name="adj1" fmla="val 33297"/>
                  <a:gd name="adj2" fmla="val 50000"/>
                </a:avLst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endParaRPr>
              </a:p>
            </p:txBody>
          </p:sp>
          <p:sp>
            <p:nvSpPr>
              <p:cNvPr id="39" name="Text Box 16">
                <a:extLst>
                  <a:ext uri="{FF2B5EF4-FFF2-40B4-BE49-F238E27FC236}">
                    <a16:creationId xmlns:a16="http://schemas.microsoft.com/office/drawing/2014/main" id="{CAC88D27-7FAC-4C15-8EE7-9750F0AFC4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1898" y="5368432"/>
                <a:ext cx="202657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23534C"/>
                    </a:solidFill>
                    <a:latin typeface="字魂7号-温暖童稚体" panose="00000500000000000000" pitchFamily="2" charset="-122"/>
                    <a:ea typeface="字魂7号-温暖童稚体" panose="00000500000000000000" pitchFamily="2" charset="-122"/>
                  </a:rPr>
                  <a:t>五带划分</a:t>
                </a:r>
              </a:p>
            </p:txBody>
          </p:sp>
        </p:grpSp>
        <p:sp>
          <p:nvSpPr>
            <p:cNvPr id="30" name="Text Box 17">
              <a:extLst>
                <a:ext uri="{FF2B5EF4-FFF2-40B4-BE49-F238E27FC236}">
                  <a16:creationId xmlns:a16="http://schemas.microsoft.com/office/drawing/2014/main" id="{EAF41E90-0CFB-414C-B91C-3A8DF4515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6576" y="2667007"/>
              <a:ext cx="331012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太阳直射点的移动</a:t>
              </a: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6FCCA3E4-16BB-4437-8D24-696491BDE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377" y="4340677"/>
              <a:ext cx="1723549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0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地球公转</a:t>
              </a:r>
              <a:endParaRPr kumimoji="1"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  <a:p>
              <a:r>
                <a:rPr kumimoji="1" lang="zh-CN" altLang="en-US" sz="20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（地轴倾斜）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C60090B-F97D-490D-9142-3AFD2F6DB5E1}"/>
                </a:ext>
              </a:extLst>
            </p:cNvPr>
            <p:cNvGrpSpPr/>
            <p:nvPr/>
          </p:nvGrpSpPr>
          <p:grpSpPr>
            <a:xfrm>
              <a:off x="4324323" y="1426698"/>
              <a:ext cx="2431596" cy="1074643"/>
              <a:chOff x="4662335" y="1471453"/>
              <a:chExt cx="2431596" cy="1074643"/>
            </a:xfrm>
          </p:grpSpPr>
          <p:sp>
            <p:nvSpPr>
              <p:cNvPr id="34" name="Text Box 10">
                <a:extLst>
                  <a:ext uri="{FF2B5EF4-FFF2-40B4-BE49-F238E27FC236}">
                    <a16:creationId xmlns:a16="http://schemas.microsoft.com/office/drawing/2014/main" id="{2B3CCB4F-02AB-4775-B051-8C9BE75F83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7838" y="1471453"/>
                <a:ext cx="2296093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23534C"/>
                    </a:solidFill>
                    <a:latin typeface="字魂7号-温暖童稚体" panose="00000500000000000000" pitchFamily="2" charset="-122"/>
                    <a:ea typeface="字魂7号-温暖童稚体" panose="00000500000000000000" pitchFamily="2" charset="-122"/>
                  </a:rPr>
                  <a:t>昼夜交替</a:t>
                </a:r>
              </a:p>
            </p:txBody>
          </p:sp>
          <p:sp>
            <p:nvSpPr>
              <p:cNvPr id="35" name="Text Box 20">
                <a:extLst>
                  <a:ext uri="{FF2B5EF4-FFF2-40B4-BE49-F238E27FC236}">
                    <a16:creationId xmlns:a16="http://schemas.microsoft.com/office/drawing/2014/main" id="{7F2C3ED2-F60D-4A02-942F-FD1336E276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7838" y="2145986"/>
                <a:ext cx="209358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000">
                    <a:solidFill>
                      <a:srgbClr val="23534C"/>
                    </a:solidFill>
                    <a:latin typeface="字魂7号-温暖童稚体" panose="00000500000000000000" pitchFamily="2" charset="-122"/>
                    <a:ea typeface="字魂7号-温暖童稚体" panose="00000500000000000000" pitchFamily="2" charset="-122"/>
                  </a:rPr>
                  <a:t>时间差异</a:t>
                </a:r>
              </a:p>
            </p:txBody>
          </p:sp>
          <p:sp>
            <p:nvSpPr>
              <p:cNvPr id="36" name="AutoShape 21">
                <a:extLst>
                  <a:ext uri="{FF2B5EF4-FFF2-40B4-BE49-F238E27FC236}">
                    <a16:creationId xmlns:a16="http://schemas.microsoft.com/office/drawing/2014/main" id="{00519368-B21B-4C1C-9F9D-D7AA9F11D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2335" y="1605466"/>
                <a:ext cx="135503" cy="878531"/>
              </a:xfrm>
              <a:prstGeom prst="leftBrace">
                <a:avLst>
                  <a:gd name="adj1" fmla="val 54029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endParaRPr>
              </a:p>
            </p:txBody>
          </p:sp>
        </p:grpSp>
        <p:sp>
          <p:nvSpPr>
            <p:cNvPr id="33" name="AutoShape 15">
              <a:extLst>
                <a:ext uri="{FF2B5EF4-FFF2-40B4-BE49-F238E27FC236}">
                  <a16:creationId xmlns:a16="http://schemas.microsoft.com/office/drawing/2014/main" id="{F52278E8-711C-47B0-B044-5D9056313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585" y="3528815"/>
              <a:ext cx="253279" cy="1934720"/>
            </a:xfrm>
            <a:prstGeom prst="leftBrace">
              <a:avLst>
                <a:gd name="adj1" fmla="val 33297"/>
                <a:gd name="adj2" fmla="val 50000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1D57B3E-0CFC-491C-BF8F-9FDFE53C7841}"/>
              </a:ext>
            </a:extLst>
          </p:cNvPr>
          <p:cNvGrpSpPr/>
          <p:nvPr/>
        </p:nvGrpSpPr>
        <p:grpSpPr>
          <a:xfrm>
            <a:off x="8698524" y="4048414"/>
            <a:ext cx="3473776" cy="2809586"/>
            <a:chOff x="-1799413" y="912505"/>
            <a:chExt cx="5212190" cy="4215614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A3833994-CC35-4A6B-BC83-28D284E6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B79E903-39A4-417E-92E6-479D657E6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916287CF-4E0A-4094-AF6C-68274A0D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624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7839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DC7696-FEEB-4E86-BBD3-F260C4D6B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7828"/>
            <a:ext cx="12895385" cy="7141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F8AD6B-3CFA-4BD8-8DBB-8566D277F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487" y="-297765"/>
            <a:ext cx="14161477" cy="694364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-1439789" y="2183988"/>
            <a:ext cx="4657549" cy="3767021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445477" y="4478950"/>
            <a:ext cx="13340862" cy="4046151"/>
            <a:chOff x="-445477" y="4058961"/>
            <a:chExt cx="13340862" cy="4046151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5477" y="4058961"/>
              <a:ext cx="13340862" cy="404615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5" y="4545618"/>
              <a:ext cx="12067278" cy="2023367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E716888-6A9B-47DC-8F49-AEE398081F30}"/>
              </a:ext>
            </a:extLst>
          </p:cNvPr>
          <p:cNvGrpSpPr/>
          <p:nvPr/>
        </p:nvGrpSpPr>
        <p:grpSpPr>
          <a:xfrm>
            <a:off x="803958" y="2792186"/>
            <a:ext cx="6271107" cy="4432851"/>
            <a:chOff x="2607267" y="2151100"/>
            <a:chExt cx="7115460" cy="5029698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21B3637-1B5C-4104-AA03-AB88780D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05" y="2151100"/>
              <a:ext cx="4244789" cy="421322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46A935C-9F62-4BC5-9229-C489C31A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267" y="2951362"/>
              <a:ext cx="7115460" cy="4229436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8549EC3-AF91-472E-A32A-ED725069EE10}"/>
              </a:ext>
            </a:extLst>
          </p:cNvPr>
          <p:cNvGrpSpPr/>
          <p:nvPr/>
        </p:nvGrpSpPr>
        <p:grpSpPr>
          <a:xfrm>
            <a:off x="-976386" y="5198067"/>
            <a:ext cx="4259607" cy="4605932"/>
            <a:chOff x="7951111" y="4778078"/>
            <a:chExt cx="4259607" cy="4605932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17C5805-7C78-4488-874C-345298C3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2397">
              <a:off x="9488342" y="4866595"/>
              <a:ext cx="2722376" cy="3757789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E666F12-E1BA-47B9-9217-E0C05BC5C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38" b="47345"/>
            <a:stretch/>
          </p:blipFill>
          <p:spPr>
            <a:xfrm rot="16454897">
              <a:off x="7967201" y="6144693"/>
              <a:ext cx="2229784" cy="149814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C611BD6-4F17-4BF8-BCE1-B8BE40910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0200">
              <a:off x="9241061" y="5718501"/>
              <a:ext cx="2631713" cy="366550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03605B7A-D9AE-4AF3-BF7B-3E8FB613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33830">
              <a:off x="7562690" y="5166499"/>
              <a:ext cx="3622030" cy="2845187"/>
            </a:xfrm>
            <a:prstGeom prst="rect">
              <a:avLst/>
            </a:prstGeom>
          </p:spPr>
        </p:pic>
      </p:grpSp>
      <p:sp>
        <p:nvSpPr>
          <p:cNvPr id="35" name="文本框 29">
            <a:extLst>
              <a:ext uri="{FF2B5EF4-FFF2-40B4-BE49-F238E27FC236}">
                <a16:creationId xmlns:a16="http://schemas.microsoft.com/office/drawing/2014/main" id="{18CA2261-B228-43B1-A6C1-7B2F2792F4B0}"/>
              </a:ext>
            </a:extLst>
          </p:cNvPr>
          <p:cNvSpPr txBox="1"/>
          <p:nvPr/>
        </p:nvSpPr>
        <p:spPr>
          <a:xfrm>
            <a:off x="7227274" y="1767412"/>
            <a:ext cx="45672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err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Phần</a:t>
            </a:r>
            <a:r>
              <a:rPr lang="en-US" altLang="zh-CN" sz="11500" dirty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 4</a:t>
            </a:r>
            <a:endParaRPr lang="zh-CN" altLang="en-US" sz="11500" dirty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UTM Facebook K&amp;T" panose="02040603050506020204" pitchFamily="18" charset="0"/>
              <a:ea typeface="字魂20号-石头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40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8698524" y="4048414"/>
            <a:ext cx="3473776" cy="2809586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课后练习</a:t>
            </a:r>
            <a:endParaRPr kumimoji="1"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6550BA1-1973-4388-BEA3-B9775EDC2B3D}"/>
              </a:ext>
            </a:extLst>
          </p:cNvPr>
          <p:cNvSpPr txBox="1">
            <a:spLocks noChangeArrowheads="1"/>
          </p:cNvSpPr>
          <p:nvPr/>
        </p:nvSpPr>
        <p:spPr>
          <a:xfrm>
            <a:off x="1095792" y="1436591"/>
            <a:ext cx="9144000" cy="3307511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1.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地球自转一周的时间是（    ）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A.</a:t>
            </a:r>
            <a:r>
              <a:rPr lang="en-US" altLang="zh-CN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A</a:t>
            </a:r>
            <a:r>
              <a:rPr lang="zh-CN" altLang="en-US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 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一天         </a:t>
            </a:r>
            <a:r>
              <a:rPr lang="en-US" altLang="zh-CN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B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B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、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.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一年       </a:t>
            </a:r>
            <a:r>
              <a:rPr lang="en-US" altLang="zh-CN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C</a:t>
            </a:r>
            <a:r>
              <a:rPr lang="zh-CN" altLang="en-US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.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一个小时     </a:t>
            </a:r>
            <a:r>
              <a:rPr lang="en-US" altLang="zh-CN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D</a:t>
            </a:r>
            <a:r>
              <a:rPr lang="zh-CN" altLang="en-US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.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一个月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2. 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我们总在东方迎来黎明的曙光，西方送走黄昏的落日，是因为（   ）</a:t>
            </a:r>
            <a:endParaRPr lang="en-US" altLang="zh-CN" sz="20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A.</a:t>
            </a:r>
            <a:r>
              <a:rPr lang="en-US" altLang="zh-CN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A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、地球不停地自北向南自转    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B.C</a:t>
            </a:r>
            <a:r>
              <a:rPr lang="en-US" altLang="zh-CN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C</a:t>
            </a:r>
            <a:r>
              <a:rPr lang="zh-CN" altLang="en-US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 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地球不停地自东向西自转    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C.</a:t>
            </a:r>
            <a:r>
              <a:rPr lang="en-US" altLang="zh-CN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B</a:t>
            </a:r>
            <a:r>
              <a:rPr lang="zh-CN" altLang="en-US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  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地球不停地自南向北自转    </a:t>
            </a:r>
            <a:r>
              <a:rPr lang="en-US" altLang="zh-CN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D.D</a:t>
            </a:r>
            <a:r>
              <a:rPr lang="en-US" altLang="zh-CN" sz="20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D</a:t>
            </a:r>
            <a:r>
              <a:rPr lang="zh-CN" altLang="en-US" sz="20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、地球不停地自西向东自转       </a:t>
            </a:r>
            <a:endParaRPr lang="en-US" altLang="zh-CN" sz="20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en-US" sz="15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15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54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7839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DC7696-FEEB-4E86-BBD3-F260C4D6B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7828"/>
            <a:ext cx="12895385" cy="7141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F8AD6B-3CFA-4BD8-8DBB-8566D277F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487" y="-297765"/>
            <a:ext cx="14161477" cy="694364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8155263" y="2183988"/>
            <a:ext cx="4657549" cy="3767021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445477" y="4478950"/>
            <a:ext cx="13340862" cy="4046151"/>
            <a:chOff x="-445477" y="4058961"/>
            <a:chExt cx="13340862" cy="4046151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5477" y="4058961"/>
              <a:ext cx="13340862" cy="404615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E716888-6A9B-47DC-8F49-AEE398081F30}"/>
              </a:ext>
            </a:extLst>
          </p:cNvPr>
          <p:cNvGrpSpPr/>
          <p:nvPr/>
        </p:nvGrpSpPr>
        <p:grpSpPr>
          <a:xfrm>
            <a:off x="5329722" y="2792186"/>
            <a:ext cx="6271107" cy="4432851"/>
            <a:chOff x="2607267" y="2151100"/>
            <a:chExt cx="7115460" cy="5029698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21B3637-1B5C-4104-AA03-AB88780D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05" y="2151100"/>
              <a:ext cx="4244789" cy="421322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46A935C-9F62-4BC5-9229-C489C31A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267" y="2951362"/>
              <a:ext cx="7115460" cy="4229436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8549EC3-AF91-472E-A32A-ED725069EE10}"/>
              </a:ext>
            </a:extLst>
          </p:cNvPr>
          <p:cNvGrpSpPr/>
          <p:nvPr/>
        </p:nvGrpSpPr>
        <p:grpSpPr>
          <a:xfrm>
            <a:off x="8333021" y="5198067"/>
            <a:ext cx="5162885" cy="4605932"/>
            <a:chOff x="8333021" y="4778078"/>
            <a:chExt cx="5162885" cy="4605932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17C5805-7C78-4488-874C-345298C3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2397">
              <a:off x="9488342" y="4866595"/>
              <a:ext cx="2722376" cy="3757789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E666F12-E1BA-47B9-9217-E0C05BC5C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38" b="47345"/>
            <a:stretch/>
          </p:blipFill>
          <p:spPr>
            <a:xfrm rot="16454897">
              <a:off x="7967201" y="6144693"/>
              <a:ext cx="2229784" cy="149814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C611BD6-4F17-4BF8-BCE1-B8BE40910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0200">
              <a:off x="9241061" y="5718501"/>
              <a:ext cx="2631713" cy="366550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03605B7A-D9AE-4AF3-BF7B-3E8FB613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33830">
              <a:off x="10262298" y="5166499"/>
              <a:ext cx="3622030" cy="2845187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B83BE4F-586F-4EE9-9C22-144653DEA020}"/>
              </a:ext>
            </a:extLst>
          </p:cNvPr>
          <p:cNvGrpSpPr/>
          <p:nvPr/>
        </p:nvGrpSpPr>
        <p:grpSpPr>
          <a:xfrm>
            <a:off x="-18163" y="828355"/>
            <a:ext cx="3565576" cy="3393514"/>
            <a:chOff x="670795" y="1038003"/>
            <a:chExt cx="3565576" cy="3393514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ADF8FD4-A3BC-47FE-847B-64D2F35777EC}"/>
                </a:ext>
              </a:extLst>
            </p:cNvPr>
            <p:cNvSpPr txBox="1"/>
            <p:nvPr/>
          </p:nvSpPr>
          <p:spPr>
            <a:xfrm>
              <a:off x="670795" y="1038003"/>
              <a:ext cx="355738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150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UTM Facebook K&amp;T" panose="02040603050506020204" pitchFamily="18" charset="0"/>
                  <a:ea typeface="字魂20号-石头体" panose="00000500000000000000" pitchFamily="2" charset="-122"/>
                </a:defRPr>
              </a:lvl1pPr>
            </a:lstStyle>
            <a:p>
              <a:r>
                <a:rPr lang="en-US" altLang="zh-CN" dirty="0"/>
                <a:t>MỤC</a:t>
              </a:r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7297E65-8240-407B-AD60-DDF5857E6CF0}"/>
                </a:ext>
              </a:extLst>
            </p:cNvPr>
            <p:cNvSpPr txBox="1"/>
            <p:nvPr/>
          </p:nvSpPr>
          <p:spPr>
            <a:xfrm rot="745308">
              <a:off x="1631171" y="2569469"/>
              <a:ext cx="260520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dirty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UTM Facebook K&amp;T" panose="02040603050506020204" pitchFamily="18" charset="0"/>
                  <a:ea typeface="字魂20号-石头体" panose="00000500000000000000" pitchFamily="2" charset="-122"/>
                </a:rPr>
                <a:t>LỤC</a:t>
              </a:r>
              <a:endParaRPr lang="zh-CN" altLang="en-US" sz="11500" dirty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6EED005-333A-4382-9C93-BFB6998F42F3}"/>
              </a:ext>
            </a:extLst>
          </p:cNvPr>
          <p:cNvSpPr txBox="1"/>
          <p:nvPr/>
        </p:nvSpPr>
        <p:spPr>
          <a:xfrm>
            <a:off x="4626337" y="846188"/>
            <a:ext cx="643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字魂20号-石头体" panose="00000500000000000000" pitchFamily="2" charset="-122"/>
                <a:ea typeface="字魂20号-石头体" panose="00000500000000000000" pitchFamily="2" charset="-122"/>
              </a:rPr>
              <a:t>1.</a:t>
            </a:r>
            <a:endParaRPr lang="zh-CN" altLang="en-US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字魂20号-石头体" panose="00000500000000000000" pitchFamily="2" charset="-122"/>
              <a:ea typeface="字魂20号-石头体" panose="00000500000000000000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11E7150-C430-4BED-9EE0-4B7917A468B6}"/>
              </a:ext>
            </a:extLst>
          </p:cNvPr>
          <p:cNvSpPr txBox="1"/>
          <p:nvPr/>
        </p:nvSpPr>
        <p:spPr>
          <a:xfrm>
            <a:off x="4626337" y="2001132"/>
            <a:ext cx="643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字魂20号-石头体" panose="00000500000000000000" pitchFamily="2" charset="-122"/>
                <a:ea typeface="字魂20号-石头体" panose="00000500000000000000" pitchFamily="2" charset="-122"/>
              </a:rPr>
              <a:t>2.</a:t>
            </a:r>
            <a:endParaRPr lang="zh-CN" altLang="en-US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字魂20号-石头体" panose="00000500000000000000" pitchFamily="2" charset="-122"/>
              <a:ea typeface="字魂20号-石头体" panose="00000500000000000000" pitchFamily="2" charset="-122"/>
            </a:endParaRPr>
          </a:p>
        </p:txBody>
      </p:sp>
      <p:sp>
        <p:nvSpPr>
          <p:cNvPr id="28" name="文本框 44">
            <a:extLst>
              <a:ext uri="{FF2B5EF4-FFF2-40B4-BE49-F238E27FC236}">
                <a16:creationId xmlns:a16="http://schemas.microsoft.com/office/drawing/2014/main" id="{783FA653-BC20-41F1-A708-8434F1FDD76E}"/>
              </a:ext>
            </a:extLst>
          </p:cNvPr>
          <p:cNvSpPr txBox="1"/>
          <p:nvPr/>
        </p:nvSpPr>
        <p:spPr>
          <a:xfrm>
            <a:off x="4636717" y="3044021"/>
            <a:ext cx="643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字魂20号-石头体" panose="00000500000000000000" pitchFamily="2" charset="-122"/>
                <a:ea typeface="字魂20号-石头体" panose="00000500000000000000" pitchFamily="2" charset="-122"/>
              </a:rPr>
              <a:t>3.</a:t>
            </a:r>
            <a:endParaRPr lang="zh-CN" altLang="en-US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字魂20号-石头体" panose="00000500000000000000" pitchFamily="2" charset="-122"/>
              <a:ea typeface="字魂20号-石头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27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5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8698524" y="4048414"/>
            <a:ext cx="3473776" cy="2809586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课后练习</a:t>
            </a:r>
            <a:endParaRPr kumimoji="1"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6550BA1-1973-4388-BEA3-B9775EDC2B3D}"/>
              </a:ext>
            </a:extLst>
          </p:cNvPr>
          <p:cNvSpPr txBox="1">
            <a:spLocks noChangeArrowheads="1"/>
          </p:cNvSpPr>
          <p:nvPr/>
        </p:nvSpPr>
        <p:spPr>
          <a:xfrm>
            <a:off x="1037918" y="1563852"/>
            <a:ext cx="10073777" cy="3307511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3.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上海的小朋友通常上学都比乌鲁木齐的小朋友要早，这是由于（   ）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A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   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地球自转造成两地地方时的差异           </a:t>
            </a:r>
            <a:r>
              <a:rPr lang="en-US" altLang="zh-CN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B.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B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   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上海小朋友比乌鲁木齐小朋友勤奋    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C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   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地球自转造成两地季节差异             </a:t>
            </a:r>
            <a:r>
              <a:rPr lang="en-US" altLang="zh-CN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D.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D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   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两地气候不同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0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8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8698524" y="4048414"/>
            <a:ext cx="3473776" cy="2809586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课后练习</a:t>
            </a:r>
            <a:endParaRPr kumimoji="1"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714F01A-B0BF-45C1-ADFE-F2E811E64651}"/>
              </a:ext>
            </a:extLst>
          </p:cNvPr>
          <p:cNvSpPr txBox="1">
            <a:spLocks noChangeArrowheads="1"/>
          </p:cNvSpPr>
          <p:nvPr/>
        </p:nvSpPr>
        <p:spPr>
          <a:xfrm>
            <a:off x="973124" y="946902"/>
            <a:ext cx="10439514" cy="4453659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Tx/>
              <a:buNone/>
              <a:defRPr>
                <a:solidFill>
                  <a:srgbClr val="000000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4.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因地球自转产生的自然现象是（   ）</a:t>
            </a:r>
          </a:p>
          <a:p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A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昼夜长短变化  </a:t>
            </a:r>
            <a:r>
              <a:rPr lang="en-US" altLang="zh-CN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B.</a:t>
            </a:r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B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昼夜交替   </a:t>
            </a:r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 C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昼夜的形成   </a:t>
            </a:r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D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各地热量的差异</a:t>
            </a:r>
            <a:endParaRPr lang="en-US" altLang="zh-CN" sz="24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endParaRPr lang="en-US" altLang="zh-CN" sz="24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r>
              <a:rPr lang="en-US" altLang="zh-CN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5.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假设地球不自转，地球上会（    ）</a:t>
            </a:r>
          </a:p>
          <a:p>
            <a:pPr marL="0" indent="0"/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A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没有昼夜之分</a:t>
            </a:r>
            <a:r>
              <a:rPr lang="en-US" altLang="zh-CN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            </a:t>
            </a:r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B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全球各地都是白天</a:t>
            </a:r>
            <a:endParaRPr lang="en-US" altLang="zh-CN" sz="24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 marL="0" indent="0"/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C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一半是白天，一半是晚上    </a:t>
            </a:r>
            <a:r>
              <a:rPr lang="en-US" altLang="zh-CN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D</a:t>
            </a:r>
            <a:r>
              <a:rPr lang="zh-CN" altLang="en-US" sz="2400" dirty="0">
                <a:solidFill>
                  <a:srgbClr val="23534C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同一地方有昼夜交替现象</a:t>
            </a:r>
          </a:p>
          <a:p>
            <a:endParaRPr lang="zh-CN" altLang="en-US" sz="24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endParaRPr lang="en-US" altLang="zh-CN" sz="24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endParaRPr lang="en-US" altLang="zh-CN" sz="24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44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课后练习</a:t>
            </a:r>
            <a:endParaRPr kumimoji="1"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590D3DD-1861-4F4C-9724-B3EBCFCB706D}"/>
              </a:ext>
            </a:extLst>
          </p:cNvPr>
          <p:cNvSpPr txBox="1">
            <a:spLocks noChangeArrowheads="1"/>
          </p:cNvSpPr>
          <p:nvPr/>
        </p:nvSpPr>
        <p:spPr>
          <a:xfrm>
            <a:off x="990937" y="1243677"/>
            <a:ext cx="10572172" cy="4367038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Tx/>
              <a:buNone/>
              <a:defRPr>
                <a:solidFill>
                  <a:srgbClr val="000000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6</a:t>
            </a:r>
            <a:r>
              <a:rPr lang="en-US" altLang="zh-CN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.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因地球自转产生的自然现象是（     ）</a:t>
            </a:r>
          </a:p>
          <a:p>
            <a:r>
              <a:rPr lang="en-US" altLang="zh-CN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A </a:t>
            </a:r>
            <a:r>
              <a:rPr lang="zh-CN" altLang="en-US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 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昼夜长短变化</a:t>
            </a:r>
            <a:r>
              <a:rPr lang="en-US" altLang="zh-CN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B.</a:t>
            </a:r>
            <a:r>
              <a:rPr lang="en-US" altLang="zh-CN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 B</a:t>
            </a:r>
            <a:r>
              <a:rPr lang="zh-CN" altLang="en-US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昼夜交替</a:t>
            </a:r>
            <a:r>
              <a:rPr lang="en-US" altLang="zh-CN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C.</a:t>
            </a:r>
            <a:r>
              <a:rPr lang="en-US" altLang="zh-CN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 C </a:t>
            </a:r>
            <a:r>
              <a:rPr lang="zh-CN" altLang="en-US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昼夜的形成    </a:t>
            </a:r>
            <a:r>
              <a:rPr lang="en-US" altLang="zh-CN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D</a:t>
            </a:r>
            <a:r>
              <a:rPr lang="zh-CN" altLang="en-US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各地热量的差异</a:t>
            </a:r>
            <a:endParaRPr lang="en-US" altLang="zh-CN" sz="2400" dirty="0"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endParaRPr lang="zh-CN" altLang="en-US" sz="2400" dirty="0"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7</a:t>
            </a:r>
            <a:r>
              <a:rPr lang="en-US" altLang="zh-CN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.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关于地球公转的叙述，正确的是（    ）</a:t>
            </a:r>
          </a:p>
          <a:p>
            <a:r>
              <a:rPr lang="en-US" altLang="zh-CN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A </a:t>
            </a:r>
            <a:r>
              <a:rPr lang="zh-CN" altLang="en-US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周期为一天 </a:t>
            </a:r>
            <a:r>
              <a:rPr lang="en-US" altLang="zh-CN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.</a:t>
            </a:r>
            <a:r>
              <a:rPr lang="en-US" altLang="zh-CN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B</a:t>
            </a:r>
            <a:r>
              <a:rPr lang="zh-CN" altLang="en-US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方向自南向北 </a:t>
            </a:r>
            <a:r>
              <a:rPr lang="en-US" altLang="zh-CN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 C</a:t>
            </a:r>
            <a:r>
              <a:rPr lang="zh-CN" altLang="en-US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产生了时间差异</a:t>
            </a:r>
            <a:r>
              <a:rPr lang="en-US" altLang="zh-CN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D.</a:t>
            </a:r>
            <a:r>
              <a:rPr lang="en-US" altLang="zh-CN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 D </a:t>
            </a:r>
            <a:r>
              <a:rPr lang="zh-CN" altLang="en-US" sz="2400" dirty="0">
                <a:latin typeface="字魂17号-萌趣果冻体" panose="02000000000000000000" pitchFamily="2" charset="-122"/>
                <a:ea typeface="字魂17号-萌趣果冻体" panose="02000000000000000000" pitchFamily="2" charset="-122"/>
              </a:rPr>
              <a:t>、</a:t>
            </a:r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产生了五带</a:t>
            </a:r>
          </a:p>
          <a:p>
            <a:r>
              <a:rPr lang="zh-CN" altLang="en-US" sz="2400" dirty="0"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       </a:t>
            </a:r>
          </a:p>
          <a:p>
            <a:endParaRPr lang="en-US" altLang="zh-CN" sz="2400" dirty="0"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48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8698524" y="4048414"/>
            <a:ext cx="3473776" cy="2809586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课后探讨</a:t>
            </a:r>
            <a:endParaRPr kumimoji="1"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A27D4C8-8386-4D08-9AE6-1EA7E2118BE5}"/>
              </a:ext>
            </a:extLst>
          </p:cNvPr>
          <p:cNvSpPr txBox="1">
            <a:spLocks noChangeArrowheads="1"/>
          </p:cNvSpPr>
          <p:nvPr/>
        </p:nvSpPr>
        <p:spPr>
          <a:xfrm>
            <a:off x="1267282" y="1308709"/>
            <a:ext cx="9393001" cy="324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200000"/>
              </a:lnSpc>
              <a:buFont typeface="Arial" panose="020B0604020202020204" pitchFamily="34" charset="0"/>
              <a:buNone/>
              <a:defRPr sz="2000"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/>
            <a:r>
              <a:rPr lang="zh-CN" altLang="en-US" sz="3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请同学们仔细观测明天的日出、日落时间，并每隔</a:t>
            </a:r>
            <a:r>
              <a:rPr lang="en-US" altLang="zh-CN" sz="3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5</a:t>
            </a:r>
            <a:r>
              <a:rPr lang="zh-CN" altLang="en-US" sz="3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天观测记录一次，连续观测</a:t>
            </a:r>
            <a:r>
              <a:rPr lang="en-US" altLang="zh-CN" sz="3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4</a:t>
            </a:r>
            <a:r>
              <a:rPr lang="zh-CN" altLang="en-US" sz="3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次，总结本地的昼夜长短变化状况。</a:t>
            </a:r>
          </a:p>
        </p:txBody>
      </p:sp>
    </p:spTree>
    <p:extLst>
      <p:ext uri="{BB962C8B-B14F-4D97-AF65-F5344CB8AC3E}">
        <p14:creationId xmlns:p14="http://schemas.microsoft.com/office/powerpoint/2010/main" val="162968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7839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DC7696-FEEB-4E86-BBD3-F260C4D6B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8282"/>
            <a:ext cx="12895385" cy="67621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F8AD6B-3CFA-4BD8-8DBB-8566D277F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487" y="-297765"/>
            <a:ext cx="14161477" cy="69436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214595-C650-4EBD-88C2-84C9A76A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771" y="2082131"/>
            <a:ext cx="3396055" cy="32664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623C0F-F96F-4040-A266-B37CF10B9D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6" y="3192291"/>
            <a:ext cx="2241728" cy="215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EA0B81D-26A8-474D-A3C6-3CF608FBA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1778">
            <a:off x="-423029" y="3645794"/>
            <a:ext cx="2253365" cy="216524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C8B6C5D-8EA4-4261-9E7C-D80F16FE1A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1778">
            <a:off x="9561573" y="2183988"/>
            <a:ext cx="3251239" cy="31240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6CD9C7-D264-4475-A50D-DFE877339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63" y="3192960"/>
            <a:ext cx="2867494" cy="27580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78D8EDB-9ABA-42A8-9B59-4149F2A9B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45" y="3549804"/>
            <a:ext cx="2239473" cy="21541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AAEF81C-AC9F-468B-9588-0BA17769EB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477" y="4478950"/>
            <a:ext cx="13340862" cy="404615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1359E29-5E26-4E50-823B-4BBE5CF35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2" y="4514071"/>
            <a:ext cx="12067278" cy="202336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21B3637-1B5C-4104-AA03-AB88780D54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99" y="2760498"/>
            <a:ext cx="3741083" cy="37132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46A935C-9F62-4BC5-9229-C489C31ADE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97" y="3465797"/>
            <a:ext cx="6271107" cy="372755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17C5805-7C78-4488-874C-345298C36F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2397">
            <a:off x="9488342" y="5286584"/>
            <a:ext cx="2722376" cy="375778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E666F12-E1BA-47B9-9217-E0C05BC5CC4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8" b="47345"/>
          <a:stretch/>
        </p:blipFill>
        <p:spPr>
          <a:xfrm rot="16454897">
            <a:off x="7967201" y="6564682"/>
            <a:ext cx="2229784" cy="149814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C611BD6-4F17-4BF8-BCE1-B8BE409108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0200">
            <a:off x="9241061" y="6138490"/>
            <a:ext cx="2631713" cy="366550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3605B7A-D9AE-4AF3-BF7B-3E8FB613DB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33830">
            <a:off x="10262298" y="5586488"/>
            <a:ext cx="3622030" cy="284518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4A7F997-73D8-4E6D-8BE9-EEE5BEE350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30327">
            <a:off x="-1234424" y="5751561"/>
            <a:ext cx="3362767" cy="468373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EA755F3-A86E-4C4E-9723-ED8685D39A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46">
            <a:off x="-1075999" y="5836498"/>
            <a:ext cx="2640514" cy="207418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FBCD71D-3E11-4DA7-9A64-4D5E9302AB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0130">
            <a:off x="-215237" y="6144452"/>
            <a:ext cx="2722376" cy="375778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6A11582-252B-4D77-A080-2F8C427A7B0D}"/>
              </a:ext>
            </a:extLst>
          </p:cNvPr>
          <p:cNvGrpSpPr/>
          <p:nvPr/>
        </p:nvGrpSpPr>
        <p:grpSpPr>
          <a:xfrm>
            <a:off x="3271940" y="393964"/>
            <a:ext cx="5648121" cy="1912498"/>
            <a:chOff x="3431589" y="393964"/>
            <a:chExt cx="5648121" cy="191249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7297E65-8240-407B-AD60-DDF5857E6CF0}"/>
                </a:ext>
              </a:extLst>
            </p:cNvPr>
            <p:cNvSpPr txBox="1"/>
            <p:nvPr/>
          </p:nvSpPr>
          <p:spPr>
            <a:xfrm rot="21249185">
              <a:off x="3431589" y="393964"/>
              <a:ext cx="332174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dirty="0" err="1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UTM Facebook K&amp;T" panose="02040603050506020204" pitchFamily="18" charset="0"/>
                  <a:ea typeface="字魂20号-石头体" panose="00000500000000000000" pitchFamily="2" charset="-122"/>
                </a:rPr>
                <a:t>Tổng</a:t>
              </a:r>
              <a:endParaRPr lang="zh-CN" altLang="en-US" sz="11500" dirty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A8B00B8-5A99-4BFF-AC71-60FBC52E717B}"/>
                </a:ext>
              </a:extLst>
            </p:cNvPr>
            <p:cNvSpPr txBox="1"/>
            <p:nvPr/>
          </p:nvSpPr>
          <p:spPr>
            <a:xfrm rot="594393">
              <a:off x="6766256" y="444414"/>
              <a:ext cx="231345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150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字魂20号-石头体" panose="00000500000000000000" pitchFamily="2" charset="-122"/>
                  <a:ea typeface="字魂20号-石头体" panose="00000500000000000000" pitchFamily="2" charset="-122"/>
                </a:defRPr>
              </a:lvl1pPr>
            </a:lstStyle>
            <a:p>
              <a:r>
                <a:rPr lang="en-US" altLang="zh-CN" dirty="0" err="1">
                  <a:latin typeface="UTM Facebook K&amp;T" panose="02040603050506020204" pitchFamily="18" charset="0"/>
                </a:rPr>
                <a:t>Kết</a:t>
              </a:r>
              <a:endParaRPr lang="zh-CN" altLang="en-US" dirty="0">
                <a:latin typeface="UTM Facebook K&amp;T" panose="02040603050506020204" pitchFamily="18" charset="0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E07FBDBF-3F89-4A63-9843-2AA77A8D4B21}"/>
              </a:ext>
            </a:extLst>
          </p:cNvPr>
          <p:cNvSpPr txBox="1"/>
          <p:nvPr/>
        </p:nvSpPr>
        <p:spPr>
          <a:xfrm>
            <a:off x="2514530" y="2278311"/>
            <a:ext cx="716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5000" spc="500" dirty="0">
                <a:solidFill>
                  <a:schemeClr val="bg1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V I E T N A M D O A N K E T</a:t>
            </a:r>
            <a:endParaRPr lang="zh-CN" altLang="en-US" sz="2000" kern="5000" spc="500" dirty="0">
              <a:solidFill>
                <a:schemeClr val="bg1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pic>
        <p:nvPicPr>
          <p:cNvPr id="57" name="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id="{99B726AB-D25B-4D16-8A0F-C0DEC5618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-1914554" y="3750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5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593456-DE57-40B9-B658-1F1C689942C9}"/>
              </a:ext>
            </a:extLst>
          </p:cNvPr>
          <p:cNvSpPr/>
          <p:nvPr/>
        </p:nvSpPr>
        <p:spPr>
          <a:xfrm>
            <a:off x="1737360" y="1900903"/>
            <a:ext cx="8717280" cy="390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en-US" altLang="zh-CN" sz="1400" dirty="0"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感谢您下载千图网原创PPT模板，为了您和千图网以及原创作者的利益，请勿复制、传播、销售，否则将承担法律责任！千图网将对作品进行维权，按照传播下载次数的十倍进行索取赔偿金！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        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        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        3、禁止把作品纳入商标或服务标记。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        4、禁止用户用下载格式在网上传播作品。或者作品可以让第三方单独付费或共享免费下载、或通过转移电话服务系统传播。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F091F9-DD11-4F4F-BC75-B86269E6FFE8}"/>
              </a:ext>
            </a:extLst>
          </p:cNvPr>
          <p:cNvSpPr/>
          <p:nvPr/>
        </p:nvSpPr>
        <p:spPr>
          <a:xfrm>
            <a:off x="2233404" y="1200904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err="1"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感谢您支持原创设计事业</a:t>
            </a:r>
            <a:r>
              <a:rPr lang="zh-CN" altLang="zh-CN" sz="2800" dirty="0"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，</a:t>
            </a:r>
            <a:r>
              <a:rPr lang="en-US" altLang="zh-CN" sz="2800" dirty="0" err="1"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支持设计版权产品</a:t>
            </a:r>
            <a:r>
              <a:rPr lang="en-US" altLang="zh-CN" sz="2800" dirty="0"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！</a:t>
            </a:r>
            <a:endParaRPr lang="zh-CN" altLang="zh-CN" sz="2800" dirty="0"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72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7839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DC7696-FEEB-4E86-BBD3-F260C4D6B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7828"/>
            <a:ext cx="12895385" cy="7141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F8AD6B-3CFA-4BD8-8DBB-8566D277F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487" y="-297765"/>
            <a:ext cx="14161477" cy="694364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-1439789" y="2183988"/>
            <a:ext cx="4657549" cy="3767021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445477" y="4478950"/>
            <a:ext cx="13340862" cy="4046151"/>
            <a:chOff x="-445477" y="4058961"/>
            <a:chExt cx="13340862" cy="4046151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5477" y="4058961"/>
              <a:ext cx="13340862" cy="404615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5" y="4545618"/>
              <a:ext cx="12067278" cy="2023367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E716888-6A9B-47DC-8F49-AEE398081F30}"/>
              </a:ext>
            </a:extLst>
          </p:cNvPr>
          <p:cNvGrpSpPr/>
          <p:nvPr/>
        </p:nvGrpSpPr>
        <p:grpSpPr>
          <a:xfrm>
            <a:off x="803958" y="2792186"/>
            <a:ext cx="6271107" cy="4432851"/>
            <a:chOff x="2607267" y="2151100"/>
            <a:chExt cx="7115460" cy="5029698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21B3637-1B5C-4104-AA03-AB88780D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05" y="2151100"/>
              <a:ext cx="4244789" cy="421322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46A935C-9F62-4BC5-9229-C489C31A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267" y="2951362"/>
              <a:ext cx="7115460" cy="4229436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8549EC3-AF91-472E-A32A-ED725069EE10}"/>
              </a:ext>
            </a:extLst>
          </p:cNvPr>
          <p:cNvGrpSpPr/>
          <p:nvPr/>
        </p:nvGrpSpPr>
        <p:grpSpPr>
          <a:xfrm>
            <a:off x="-976386" y="5198067"/>
            <a:ext cx="4259607" cy="4605932"/>
            <a:chOff x="7951111" y="4778078"/>
            <a:chExt cx="4259607" cy="4605932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17C5805-7C78-4488-874C-345298C3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2397">
              <a:off x="9488342" y="4866595"/>
              <a:ext cx="2722376" cy="3757789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E666F12-E1BA-47B9-9217-E0C05BC5C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38" b="47345"/>
            <a:stretch/>
          </p:blipFill>
          <p:spPr>
            <a:xfrm rot="16454897">
              <a:off x="7967201" y="6144693"/>
              <a:ext cx="2229784" cy="149814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C611BD6-4F17-4BF8-BCE1-B8BE40910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0200">
              <a:off x="9241061" y="5718501"/>
              <a:ext cx="2631713" cy="366550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03605B7A-D9AE-4AF3-BF7B-3E8FB613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33830">
              <a:off x="7562690" y="5166499"/>
              <a:ext cx="3622030" cy="2845187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129824E-F718-4A62-BAEA-019FA659FB11}"/>
              </a:ext>
            </a:extLst>
          </p:cNvPr>
          <p:cNvSpPr txBox="1"/>
          <p:nvPr/>
        </p:nvSpPr>
        <p:spPr>
          <a:xfrm>
            <a:off x="7227274" y="1767412"/>
            <a:ext cx="43252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err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Phần</a:t>
            </a:r>
            <a:r>
              <a:rPr lang="en-US" altLang="zh-CN" sz="11500" dirty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UTM Facebook K&amp;T" panose="02040603050506020204" pitchFamily="18" charset="0"/>
                <a:ea typeface="字魂20号-石头体" panose="00000500000000000000" pitchFamily="2" charset="-122"/>
              </a:rPr>
              <a:t> 1</a:t>
            </a:r>
            <a:endParaRPr lang="zh-CN" altLang="en-US" sz="11500" dirty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UTM Facebook K&amp;T" panose="02040603050506020204" pitchFamily="18" charset="0"/>
              <a:ea typeface="字魂20号-石头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332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7943999" y="1349316"/>
            <a:ext cx="4300588" cy="4808931"/>
            <a:chOff x="-386398" y="386346"/>
            <a:chExt cx="3638411" cy="406848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386398" y="386346"/>
              <a:ext cx="3638411" cy="3496127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41" y="2294162"/>
              <a:ext cx="2246293" cy="2160666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sp>
        <p:nvSpPr>
          <p:cNvPr id="61" name="Text Box 4">
            <a:extLst>
              <a:ext uri="{FF2B5EF4-FFF2-40B4-BE49-F238E27FC236}">
                <a16:creationId xmlns:a16="http://schemas.microsoft.com/office/drawing/2014/main" id="{49F3B967-72CA-41A9-A2BB-D30E4FA79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036" y="1356247"/>
            <a:ext cx="8497887" cy="156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太阳为什么每天都有东升西落呢？</a:t>
            </a:r>
          </a:p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白天和黑夜永远不停地在交替，为什么？</a:t>
            </a:r>
          </a:p>
        </p:txBody>
      </p:sp>
      <p:sp>
        <p:nvSpPr>
          <p:cNvPr id="62" name="Text Box 7">
            <a:extLst>
              <a:ext uri="{FF2B5EF4-FFF2-40B4-BE49-F238E27FC236}">
                <a16:creationId xmlns:a16="http://schemas.microsoft.com/office/drawing/2014/main" id="{43C24F1E-A1D4-4625-A71D-B9B37E56B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274" y="436571"/>
            <a:ext cx="38999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200">
                <a:solidFill>
                  <a:srgbClr val="0070C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是天动还是地动？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0C17396-3D7C-47E9-90C9-F3B64F55774A}"/>
              </a:ext>
            </a:extLst>
          </p:cNvPr>
          <p:cNvSpPr/>
          <p:nvPr/>
        </p:nvSpPr>
        <p:spPr>
          <a:xfrm>
            <a:off x="662036" y="3208943"/>
            <a:ext cx="7874293" cy="156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1</a:t>
            </a: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、自西向东的自转方向产生了太阳东升西落现象。</a:t>
            </a:r>
            <a:endParaRPr lang="en-US" altLang="zh-CN" sz="26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2</a:t>
            </a: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、地球昼夜交替周期为</a:t>
            </a:r>
            <a:r>
              <a:rPr lang="en-US" altLang="zh-CN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24</a:t>
            </a: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小时，即一天。</a:t>
            </a:r>
          </a:p>
        </p:txBody>
      </p:sp>
    </p:spTree>
    <p:extLst>
      <p:ext uri="{BB962C8B-B14F-4D97-AF65-F5344CB8AC3E}">
        <p14:creationId xmlns:p14="http://schemas.microsoft.com/office/powerpoint/2010/main" val="24140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B9C9B65F-8006-40FE-99B7-7ABB765C2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地球的自转</a:t>
            </a: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32A779F5-72CD-4CEA-9B9B-9F8AB530D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450" y="1523036"/>
            <a:ext cx="4970433" cy="317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定义：地球绕着地轴的旋转运动。</a:t>
            </a:r>
            <a:endParaRPr lang="en-US" altLang="zh-CN" sz="26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方向：自西向东</a:t>
            </a:r>
            <a:endParaRPr lang="en-US" altLang="zh-CN" sz="26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周期：</a:t>
            </a:r>
            <a:r>
              <a:rPr lang="en-US" altLang="zh-CN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24</a:t>
            </a: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小时（一天）</a:t>
            </a:r>
            <a:endParaRPr lang="en-US" altLang="zh-CN" sz="26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6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产生现象：昼夜更替和时间差异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F8C0A54-68E3-4813-83AA-604DAC2CA03C}"/>
              </a:ext>
            </a:extLst>
          </p:cNvPr>
          <p:cNvGrpSpPr/>
          <p:nvPr/>
        </p:nvGrpSpPr>
        <p:grpSpPr>
          <a:xfrm>
            <a:off x="877509" y="2060571"/>
            <a:ext cx="4421117" cy="3125151"/>
            <a:chOff x="2607267" y="2151100"/>
            <a:chExt cx="7115460" cy="502969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ED5CA85-E448-4E7A-B749-72FDEAA82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605" y="2151100"/>
              <a:ext cx="4244789" cy="4213229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E69C2CD5-7047-4AF5-B9A5-56CBB6E37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267" y="2951362"/>
              <a:ext cx="7115460" cy="4229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27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CCBE9D-F4A4-4320-9A1F-138CBF29E53B}"/>
              </a:ext>
            </a:extLst>
          </p:cNvPr>
          <p:cNvGrpSpPr/>
          <p:nvPr/>
        </p:nvGrpSpPr>
        <p:grpSpPr>
          <a:xfrm>
            <a:off x="8698524" y="4048414"/>
            <a:ext cx="3473776" cy="2809586"/>
            <a:chOff x="-1799413" y="912505"/>
            <a:chExt cx="5212190" cy="421561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C8B6C5D-8EA4-4261-9E7C-D80F16FE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225634" y="912505"/>
              <a:ext cx="3638411" cy="349612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6CD9C7-D264-4475-A50D-DFE87733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413" y="2041630"/>
              <a:ext cx="3208968" cy="308648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8D8EDB-9ABA-42A8-9B59-4149F2A9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4" y="2440968"/>
              <a:ext cx="2506159" cy="2410626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知识梳理</a:t>
            </a: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99FE6BA3-3C1C-414D-89FC-CB5B581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264" y="1997341"/>
            <a:ext cx="8758811" cy="254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答：地球是一个不透明的球体，不停地自西向东自转，太阳光只能照亮地区的一半，被太阳照亮的半球是白昼，未被太阳照亮的半球是黑夜。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824CBB95-B70D-4A5A-A0E1-95F5077B0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372" y="1383402"/>
            <a:ext cx="77733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3600">
                <a:solidFill>
                  <a:srgbClr val="1C91D2"/>
                </a:solidFill>
                <a:latin typeface="思源宋体 Heavy" panose="02020900000000000000" pitchFamily="18" charset="-122"/>
                <a:ea typeface="字魂80号-萌趣小鱼体" panose="00000500000000000000" pitchFamily="2" charset="-122"/>
              </a:defRPr>
            </a:lvl1pPr>
          </a:lstStyle>
          <a:p>
            <a:pPr indent="457200" algn="l"/>
            <a:r>
              <a:rPr lang="zh-CN" altLang="en-US" sz="28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白天和黑夜永远不停地在更替，为什么？</a:t>
            </a:r>
          </a:p>
        </p:txBody>
      </p:sp>
    </p:spTree>
    <p:extLst>
      <p:ext uri="{BB962C8B-B14F-4D97-AF65-F5344CB8AC3E}">
        <p14:creationId xmlns:p14="http://schemas.microsoft.com/office/powerpoint/2010/main" val="231454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知识梳理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4431D8F-1C51-4D9C-93A7-ECD2B9FF48E9}"/>
              </a:ext>
            </a:extLst>
          </p:cNvPr>
          <p:cNvSpPr txBox="1">
            <a:spLocks noChangeArrowheads="1"/>
          </p:cNvSpPr>
          <p:nvPr/>
        </p:nvSpPr>
        <p:spPr>
          <a:xfrm>
            <a:off x="412939" y="1171091"/>
            <a:ext cx="76580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indent="457200">
              <a:spcBef>
                <a:spcPct val="50000"/>
              </a:spcBef>
              <a:defRPr kumimoji="1" sz="2800">
                <a:solidFill>
                  <a:srgbClr val="1C91D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/>
            <a:r>
              <a:rPr lang="zh-CN" altLang="en-US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演示地球自转，说明地球自转产生的地理现象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0BA4C75-9A23-43A9-A60A-8CC372407B3B}"/>
              </a:ext>
            </a:extLst>
          </p:cNvPr>
          <p:cNvGrpSpPr/>
          <p:nvPr/>
        </p:nvGrpSpPr>
        <p:grpSpPr>
          <a:xfrm>
            <a:off x="760399" y="2000742"/>
            <a:ext cx="7658010" cy="3041263"/>
            <a:chOff x="2498488" y="2000742"/>
            <a:chExt cx="7658010" cy="3041263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FCD9B60B-FDCB-401F-8918-5F3A0C5E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8488" y="2000742"/>
              <a:ext cx="7658010" cy="3041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Tx/>
                <a:buNone/>
              </a:pP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可以从三个角度观察地球自转的方向：</a:t>
              </a:r>
            </a:p>
            <a:p>
              <a:pPr>
                <a:lnSpc>
                  <a:spcPct val="150000"/>
                </a:lnSpc>
                <a:buFontTx/>
                <a:buNone/>
              </a:pP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从赤道上空看，为自</a:t>
              </a:r>
              <a:r>
                <a:rPr lang="en-US" altLang="zh-CN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_ ___</a:t>
              </a: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向</a:t>
              </a:r>
              <a:r>
                <a:rPr lang="en-US" altLang="zh-CN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__ __</a:t>
              </a: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；</a:t>
              </a:r>
            </a:p>
            <a:p>
              <a:pPr>
                <a:lnSpc>
                  <a:spcPct val="150000"/>
                </a:lnSpc>
                <a:buFontTx/>
                <a:buNone/>
              </a:pP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从北极上空看，呈</a:t>
              </a:r>
              <a:r>
                <a:rPr lang="en-US" altLang="zh-CN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_________</a:t>
              </a: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方向（顺时针</a:t>
              </a:r>
              <a:r>
                <a:rPr lang="en-US" altLang="zh-CN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/</a:t>
              </a: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逆时针）；</a:t>
              </a:r>
            </a:p>
            <a:p>
              <a:pPr>
                <a:lnSpc>
                  <a:spcPct val="150000"/>
                </a:lnSpc>
                <a:buFontTx/>
                <a:buNone/>
              </a:pP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从南极上空看，呈</a:t>
              </a:r>
              <a:r>
                <a:rPr lang="en-US" altLang="zh-CN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________</a:t>
              </a: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方向（顺时针</a:t>
              </a:r>
              <a:r>
                <a:rPr lang="en-US" altLang="zh-CN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/</a:t>
              </a:r>
              <a:r>
                <a:rPr lang="zh-CN" altLang="en-US" sz="2400" dirty="0">
                  <a:solidFill>
                    <a:srgbClr val="23534C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逆时针）。</a:t>
              </a:r>
            </a:p>
          </p:txBody>
        </p:sp>
        <p:sp>
          <p:nvSpPr>
            <p:cNvPr id="17" name="Text Box 6">
              <a:extLst>
                <a:ext uri="{FF2B5EF4-FFF2-40B4-BE49-F238E27FC236}">
                  <a16:creationId xmlns:a16="http://schemas.microsoft.com/office/drawing/2014/main" id="{47408C84-F80D-4689-A483-A8DEFFCBB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4158" y="2726831"/>
              <a:ext cx="45717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西</a:t>
              </a:r>
            </a:p>
          </p:txBody>
        </p:sp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AC478B67-2455-4543-8690-3269D5199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1041" y="2726831"/>
              <a:ext cx="49244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东</a:t>
              </a:r>
            </a:p>
          </p:txBody>
        </p:sp>
        <p:sp>
          <p:nvSpPr>
            <p:cNvPr id="19" name="Text Box 8">
              <a:extLst>
                <a:ext uri="{FF2B5EF4-FFF2-40B4-BE49-F238E27FC236}">
                  <a16:creationId xmlns:a16="http://schemas.microsoft.com/office/drawing/2014/main" id="{46D46D79-2149-4A8F-860D-3E105228B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6820" y="3342600"/>
              <a:ext cx="110799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逆时针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87D32CDC-DD05-432D-A87A-0FE7463764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879" y="3973867"/>
              <a:ext cx="110799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>
                  <a:solidFill>
                    <a:srgbClr val="FF3300"/>
                  </a:solidFill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顺时针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7F87D1B-9810-41EA-B3D8-080728E143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75" y="1631268"/>
            <a:ext cx="3204362" cy="36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7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574431" y="5246329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四季的变化</a:t>
            </a:r>
          </a:p>
        </p:txBody>
      </p:sp>
      <p:sp>
        <p:nvSpPr>
          <p:cNvPr id="42" name="Text Box 5">
            <a:extLst>
              <a:ext uri="{FF2B5EF4-FFF2-40B4-BE49-F238E27FC236}">
                <a16:creationId xmlns:a16="http://schemas.microsoft.com/office/drawing/2014/main" id="{D39AE200-517E-4098-A691-A95B87A68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602" y="1614867"/>
            <a:ext cx="7659767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kumimoji="1" sz="3600">
                <a:solidFill>
                  <a:srgbClr val="1C91D2"/>
                </a:solidFill>
                <a:latin typeface="思源宋体 Heavy" panose="02020900000000000000" pitchFamily="18" charset="-122"/>
                <a:ea typeface="字魂80号-萌趣小鱼体" panose="00000500000000000000" pitchFamily="2" charset="-122"/>
              </a:defRPr>
            </a:lvl1pPr>
          </a:lstStyle>
          <a:p>
            <a:pPr indent="457200" algn="l"/>
            <a:r>
              <a:rPr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定义：地球绕着地州的旋转运动</a:t>
            </a:r>
            <a:endParaRPr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 indent="457200" algn="l"/>
            <a:r>
              <a:rPr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方向：自西向东</a:t>
            </a:r>
            <a:endParaRPr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 indent="457200" algn="l"/>
            <a:r>
              <a:rPr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周期：一年</a:t>
            </a:r>
            <a:endParaRPr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  <a:p>
            <a:pPr indent="457200" algn="l"/>
            <a:r>
              <a:rPr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产生现象：四季的变化和五带的形成</a:t>
            </a:r>
            <a:endParaRPr lang="en-US" altLang="zh-CN" sz="3200" dirty="0">
              <a:solidFill>
                <a:srgbClr val="23534C"/>
              </a:solidFill>
              <a:latin typeface="字魂7号-温暖童稚体" panose="00000500000000000000" pitchFamily="2" charset="-122"/>
              <a:ea typeface="字魂7号-温暖童稚体" panose="00000500000000000000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D4532F8-CE70-47F1-93A4-0816D4B36545}"/>
              </a:ext>
            </a:extLst>
          </p:cNvPr>
          <p:cNvGrpSpPr/>
          <p:nvPr/>
        </p:nvGrpSpPr>
        <p:grpSpPr>
          <a:xfrm>
            <a:off x="7943999" y="1349316"/>
            <a:ext cx="4300588" cy="4808931"/>
            <a:chOff x="-386398" y="386346"/>
            <a:chExt cx="3638411" cy="4068482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D3C3245D-740A-4635-8864-3D28067CA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778">
              <a:off x="-386398" y="386346"/>
              <a:ext cx="3638411" cy="3496127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733B8781-C31B-45D0-95FA-A19566BDF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41" y="2294162"/>
              <a:ext cx="2246293" cy="2160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58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440072-03E5-4051-A2DA-5DA226B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27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BDAC603-6B91-462A-816E-CCA046695751}"/>
              </a:ext>
            </a:extLst>
          </p:cNvPr>
          <p:cNvGrpSpPr/>
          <p:nvPr/>
        </p:nvGrpSpPr>
        <p:grpSpPr>
          <a:xfrm>
            <a:off x="0" y="-1257062"/>
            <a:ext cx="12192000" cy="8822641"/>
            <a:chOff x="0" y="-1257062"/>
            <a:chExt cx="12192000" cy="882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DC7696-FEEB-4E86-BBD3-F260C4D6B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5"/>
            <a:stretch/>
          </p:blipFill>
          <p:spPr>
            <a:xfrm>
              <a:off x="0" y="-1046479"/>
              <a:ext cx="12192000" cy="714169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3F8AD6B-3CFA-4BD8-8DBB-8566D277F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r="10160"/>
            <a:stretch/>
          </p:blipFill>
          <p:spPr>
            <a:xfrm>
              <a:off x="0" y="-1257062"/>
              <a:ext cx="12191999" cy="882264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D4352A-76AA-44E1-8A41-7641E671B5B8}"/>
              </a:ext>
            </a:extLst>
          </p:cNvPr>
          <p:cNvSpPr/>
          <p:nvPr/>
        </p:nvSpPr>
        <p:spPr>
          <a:xfrm>
            <a:off x="288362" y="212913"/>
            <a:ext cx="11556177" cy="6092887"/>
          </a:xfrm>
          <a:prstGeom prst="roundRect">
            <a:avLst>
              <a:gd name="adj" fmla="val 8373"/>
            </a:avLst>
          </a:prstGeom>
          <a:solidFill>
            <a:schemeClr val="bg1"/>
          </a:solidFill>
          <a:ln w="66675">
            <a:solidFill>
              <a:srgbClr val="4B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D7F5CB-E1EC-4C3B-911C-24BD3A8F0292}"/>
              </a:ext>
            </a:extLst>
          </p:cNvPr>
          <p:cNvGrpSpPr/>
          <p:nvPr/>
        </p:nvGrpSpPr>
        <p:grpSpPr>
          <a:xfrm>
            <a:off x="-603981" y="5257307"/>
            <a:ext cx="13340862" cy="2058487"/>
            <a:chOff x="-445477" y="4058962"/>
            <a:chExt cx="13340862" cy="205848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EF81C-AC9F-468B-9588-0BA17769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81"/>
            <a:stretch/>
          </p:blipFill>
          <p:spPr>
            <a:xfrm>
              <a:off x="-445477" y="4058962"/>
              <a:ext cx="13340862" cy="167180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1359E29-5E26-4E50-823B-4BBE5CF3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22" y="4094082"/>
              <a:ext cx="12067278" cy="2023367"/>
            </a:xfrm>
            <a:prstGeom prst="rect">
              <a:avLst/>
            </a:prstGeom>
          </p:spPr>
        </p:pic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978AC8CE-1F19-4C8E-B778-5680AAF1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1" y="327007"/>
            <a:ext cx="4421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rgbClr val="23534C"/>
                </a:solidFill>
                <a:latin typeface="字魂7号-温暖童稚体" panose="00000500000000000000" pitchFamily="2" charset="-122"/>
                <a:ea typeface="字魂7号-温暖童稚体" panose="00000500000000000000" pitchFamily="2" charset="-122"/>
              </a:rPr>
              <a:t>地球公转产生季节变化</a:t>
            </a:r>
          </a:p>
        </p:txBody>
      </p:sp>
      <p:graphicFrame>
        <p:nvGraphicFramePr>
          <p:cNvPr id="61" name="Group 163">
            <a:extLst>
              <a:ext uri="{FF2B5EF4-FFF2-40B4-BE49-F238E27FC236}">
                <a16:creationId xmlns:a16="http://schemas.microsoft.com/office/drawing/2014/main" id="{78AFB963-D360-4184-9964-734DD68976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943826"/>
              </p:ext>
            </p:extLst>
          </p:nvPr>
        </p:nvGraphicFramePr>
        <p:xfrm>
          <a:off x="2009377" y="1320687"/>
          <a:ext cx="8173245" cy="3756264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919156">
                  <a:extLst>
                    <a:ext uri="{9D8B030D-6E8A-4147-A177-3AD203B41FA5}">
                      <a16:colId xmlns:a16="http://schemas.microsoft.com/office/drawing/2014/main" val="3396970678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1865584336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3064257617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53905934"/>
                    </a:ext>
                  </a:extLst>
                </a:gridCol>
                <a:gridCol w="1529689">
                  <a:extLst>
                    <a:ext uri="{9D8B030D-6E8A-4147-A177-3AD203B41FA5}">
                      <a16:colId xmlns:a16="http://schemas.microsoft.com/office/drawing/2014/main" val="1252057624"/>
                    </a:ext>
                  </a:extLst>
                </a:gridCol>
              </a:tblGrid>
              <a:tr h="5924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春分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夏至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秋分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冬至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extLst>
                  <a:ext uri="{0D108BD9-81ED-4DB2-BD59-A6C34878D82A}">
                    <a16:rowId xmlns:a16="http://schemas.microsoft.com/office/drawing/2014/main" val="2795399304"/>
                  </a:ext>
                </a:extLst>
              </a:tr>
              <a:tr h="5924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时间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3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月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20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或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21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日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6</a:t>
                      </a: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月</a:t>
                      </a: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21</a:t>
                      </a: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或</a:t>
                      </a: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22</a:t>
                      </a: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日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9</a:t>
                      </a: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月</a:t>
                      </a: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22</a:t>
                      </a: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或</a:t>
                      </a: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23</a:t>
                      </a: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日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12</a:t>
                      </a: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月</a:t>
                      </a: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22</a:t>
                      </a: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或</a:t>
                      </a: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23</a:t>
                      </a: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日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extLst>
                  <a:ext uri="{0D108BD9-81ED-4DB2-BD59-A6C34878D82A}">
                    <a16:rowId xmlns:a16="http://schemas.microsoft.com/office/drawing/2014/main" val="3371787937"/>
                  </a:ext>
                </a:extLst>
              </a:tr>
              <a:tr h="3685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北回归线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 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1 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extLst>
                  <a:ext uri="{0D108BD9-81ED-4DB2-BD59-A6C34878D82A}">
                    <a16:rowId xmlns:a16="http://schemas.microsoft.com/office/drawing/2014/main" val="3919523186"/>
                  </a:ext>
                </a:extLst>
              </a:tr>
              <a:tr h="3685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赤道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extLst>
                  <a:ext uri="{0D108BD9-81ED-4DB2-BD59-A6C34878D82A}">
                    <a16:rowId xmlns:a16="http://schemas.microsoft.com/office/drawing/2014/main" val="390926192"/>
                  </a:ext>
                </a:extLst>
              </a:tr>
              <a:tr h="3685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南回归线 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1  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extLst>
                  <a:ext uri="{0D108BD9-81ED-4DB2-BD59-A6C34878D82A}">
                    <a16:rowId xmlns:a16="http://schemas.microsoft.com/office/drawing/2014/main" val="3392166533"/>
                  </a:ext>
                </a:extLst>
              </a:tr>
              <a:tr h="7328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北半球的季节 </a:t>
                      </a: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春季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夏季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秋季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冬季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extLst>
                  <a:ext uri="{0D108BD9-81ED-4DB2-BD59-A6C34878D82A}">
                    <a16:rowId xmlns:a16="http://schemas.microsoft.com/office/drawing/2014/main" val="1330016758"/>
                  </a:ext>
                </a:extLst>
              </a:tr>
              <a:tr h="7328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南半球的季节</a:t>
                      </a: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秋季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 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冬季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 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春季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23534C"/>
                          </a:solidFill>
                          <a:effectLst/>
                          <a:latin typeface="字魂7号-温暖童稚体" panose="00000500000000000000" pitchFamily="2" charset="-122"/>
                          <a:ea typeface="字魂7号-温暖童稚体" panose="00000500000000000000" pitchFamily="2" charset="-122"/>
                        </a:rPr>
                        <a:t>夏季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3534C"/>
                        </a:solidFill>
                        <a:effectLst/>
                        <a:latin typeface="字魂7号-温暖童稚体" panose="00000500000000000000" pitchFamily="2" charset="-122"/>
                        <a:ea typeface="字魂7号-温暖童稚体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043" marR="65043" marT="32522" marB="32522" anchor="ctr" horzOverflow="overflow"/>
                </a:tc>
                <a:extLst>
                  <a:ext uri="{0D108BD9-81ED-4DB2-BD59-A6C34878D82A}">
                    <a16:rowId xmlns:a16="http://schemas.microsoft.com/office/drawing/2014/main" val="142917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6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地球运动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1596</Words>
  <Application>Microsoft Office PowerPoint</Application>
  <PresentationFormat>Widescreen</PresentationFormat>
  <Paragraphs>219</Paragraphs>
  <Slides>25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等线</vt:lpstr>
      <vt:lpstr>等线 Light</vt:lpstr>
      <vt:lpstr>字魂17号-萌趣果冻体</vt:lpstr>
      <vt:lpstr>字魂20号-石头体</vt:lpstr>
      <vt:lpstr>字魂70号-灵悦黑体</vt:lpstr>
      <vt:lpstr>字魂7号-温暖童稚体</vt:lpstr>
      <vt:lpstr>Arial</vt:lpstr>
      <vt:lpstr>UTM Facebook K&amp;T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地球运动</dc:title>
  <dc:creator>Administrator</dc:creator>
  <cp:lastModifiedBy>Vu Thanh Trung</cp:lastModifiedBy>
  <cp:revision>43</cp:revision>
  <dcterms:created xsi:type="dcterms:W3CDTF">2019-07-28T12:19:38Z</dcterms:created>
  <dcterms:modified xsi:type="dcterms:W3CDTF">2021-08-23T03:20:58Z</dcterms:modified>
</cp:coreProperties>
</file>